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9" r:id="rId4"/>
    <p:sldMasterId id="2147484199" r:id="rId5"/>
    <p:sldMasterId id="2147484232" r:id="rId6"/>
  </p:sldMasterIdLst>
  <p:notesMasterIdLst>
    <p:notesMasterId r:id="rId33"/>
  </p:notesMasterIdLst>
  <p:sldIdLst>
    <p:sldId id="395" r:id="rId7"/>
    <p:sldId id="397" r:id="rId8"/>
    <p:sldId id="257" r:id="rId9"/>
    <p:sldId id="2076136598" r:id="rId10"/>
    <p:sldId id="2076136540" r:id="rId11"/>
    <p:sldId id="2076136587" r:id="rId12"/>
    <p:sldId id="2076136574" r:id="rId13"/>
    <p:sldId id="2119" r:id="rId14"/>
    <p:sldId id="2076136527" r:id="rId15"/>
    <p:sldId id="2076136588" r:id="rId16"/>
    <p:sldId id="1734" r:id="rId17"/>
    <p:sldId id="6049" r:id="rId18"/>
    <p:sldId id="2076136585" r:id="rId19"/>
    <p:sldId id="2076136609" r:id="rId20"/>
    <p:sldId id="2076136572" r:id="rId21"/>
    <p:sldId id="2076136600" r:id="rId22"/>
    <p:sldId id="499" r:id="rId23"/>
    <p:sldId id="2076136611" r:id="rId24"/>
    <p:sldId id="2076136599" r:id="rId25"/>
    <p:sldId id="2076136601" r:id="rId26"/>
    <p:sldId id="2076136602" r:id="rId27"/>
    <p:sldId id="2076136608" r:id="rId28"/>
    <p:sldId id="2076136612" r:id="rId29"/>
    <p:sldId id="2076136613" r:id="rId30"/>
    <p:sldId id="2076136614" r:id="rId31"/>
    <p:sldId id="20761365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E31841F-BD78-3643-B56D-0655BB2AE2C0}">
          <p14:sldIdLst>
            <p14:sldId id="395"/>
            <p14:sldId id="397"/>
            <p14:sldId id="257"/>
          </p14:sldIdLst>
        </p14:section>
        <p14:section name="FHIR Overview" id="{88026C97-3DD3-4725-B0E9-250E4C3C1D72}">
          <p14:sldIdLst>
            <p14:sldId id="2076136598"/>
            <p14:sldId id="2076136540"/>
            <p14:sldId id="2076136587"/>
            <p14:sldId id="2076136574"/>
            <p14:sldId id="2119"/>
            <p14:sldId id="2076136527"/>
            <p14:sldId id="2076136588"/>
            <p14:sldId id="1734"/>
            <p14:sldId id="6049"/>
            <p14:sldId id="2076136585"/>
            <p14:sldId id="2076136609"/>
            <p14:sldId id="2076136572"/>
          </p14:sldIdLst>
        </p14:section>
        <p14:section name="Challenges" id="{E03974FC-73E1-4766-9989-FE75B46CC984}">
          <p14:sldIdLst>
            <p14:sldId id="2076136600"/>
            <p14:sldId id="499"/>
            <p14:sldId id="2076136611"/>
            <p14:sldId id="2076136599"/>
            <p14:sldId id="2076136601"/>
            <p14:sldId id="2076136602"/>
            <p14:sldId id="2076136608"/>
            <p14:sldId id="2076136612"/>
            <p14:sldId id="2076136613"/>
            <p14:sldId id="2076136614"/>
          </p14:sldIdLst>
        </p14:section>
        <p14:section name="Closing" id="{5D731C4D-23C4-F84E-AB60-435721EB3561}">
          <p14:sldIdLst>
            <p14:sldId id="20761365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FFFF"/>
    <a:srgbClr val="0078D3"/>
    <a:srgbClr val="FF8B03"/>
    <a:srgbClr val="000000"/>
    <a:srgbClr val="008172"/>
    <a:srgbClr val="0065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69" autoAdjust="0"/>
    <p:restoredTop sz="73438" autoAdjust="0"/>
  </p:normalViewPr>
  <p:slideViewPr>
    <p:cSldViewPr snapToGrid="0">
      <p:cViewPr varScale="1">
        <p:scale>
          <a:sx n="90" d="100"/>
          <a:sy n="90" d="100"/>
        </p:scale>
        <p:origin x="33" y="51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12A01A-FC66-4A0F-BBF8-A90F9712EE8D}" type="datetimeFigureOut">
              <a:rPr lang="en-US" smtClean="0"/>
              <a:t>1/27/2021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CDB00-C695-4ED2-82FD-6925853F0C51}" type="slidenum">
              <a:rPr lang="en-US" smtClean="0"/>
              <a:t>‹#›</a:t>
            </a:fld>
            <a:endParaRPr lang="en-US"/>
          </a:p>
        </p:txBody>
      </p:sp>
    </p:spTree>
    <p:extLst>
      <p:ext uri="{BB962C8B-B14F-4D97-AF65-F5344CB8AC3E}">
        <p14:creationId xmlns:p14="http://schemas.microsoft.com/office/powerpoint/2010/main" val="9221038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100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err="1">
                <a:solidFill>
                  <a:schemeClr val="tx1"/>
                </a:solidFill>
                <a:effectLst/>
                <a:latin typeface="+mn-lt"/>
                <a:ea typeface="+mn-ea"/>
                <a:cs typeface="+mn-cs"/>
              </a:rPr>
              <a:t>FhirDashboard</a:t>
            </a:r>
            <a:r>
              <a:rPr lang="en-US" sz="1600" b="1" kern="1200">
                <a:solidFill>
                  <a:schemeClr val="tx1"/>
                </a:solidFill>
                <a:effectLst/>
                <a:latin typeface="+mn-lt"/>
                <a:ea typeface="+mn-ea"/>
                <a:cs typeface="+mn-cs"/>
              </a:rPr>
              <a:t> URL: </a:t>
            </a:r>
            <a:r>
              <a:rPr lang="en-US" sz="1600" u="sng"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a:solidFill>
                  <a:schemeClr val="bg1"/>
                </a:solidFill>
                <a:effectLst/>
                <a:latin typeface="+mn-lt"/>
                <a:ea typeface="+mn-ea"/>
                <a:cs typeface="+mn-cs"/>
              </a:rPr>
              <a:t> (.NET WebApp) or </a:t>
            </a:r>
            <a:r>
              <a:rPr lang="en-US" sz="160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a:solidFill>
                  <a:schemeClr val="bg1"/>
                </a:solidFill>
                <a:latin typeface="+mn-lt"/>
              </a:rPr>
              <a:t> (JavaScript SPA app)</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User: </a:t>
            </a:r>
            <a:r>
              <a:rPr lang="en-US" sz="1600" u="none" kern="120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a:solidFill>
                  <a:schemeClr val="tx1"/>
                </a:solidFill>
                <a:effectLst/>
                <a:latin typeface="+mn-lt"/>
                <a:ea typeface="+mn-ea"/>
                <a:cs typeface="+mn-cs"/>
              </a:rPr>
            </a:br>
            <a:r>
              <a:rPr lang="en-US" sz="1600" b="1" kern="1200">
                <a:solidFill>
                  <a:schemeClr val="tx1"/>
                </a:solidFill>
                <a:effectLst/>
                <a:latin typeface="+mn-lt"/>
                <a:ea typeface="+mn-ea"/>
                <a:cs typeface="+mn-cs"/>
              </a:rPr>
              <a:t>Password:</a:t>
            </a:r>
            <a:r>
              <a:rPr lang="en-US" sz="1600" kern="120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AA824A-D552-445F-B335-54C09463F114}" type="slidenum">
              <a:rPr lang="en-US" smtClean="0"/>
              <a:t>14</a:t>
            </a:fld>
            <a:endParaRPr lang="en-US"/>
          </a:p>
        </p:txBody>
      </p:sp>
    </p:spTree>
    <p:extLst>
      <p:ext uri="{BB962C8B-B14F-4D97-AF65-F5344CB8AC3E}">
        <p14:creationId xmlns:p14="http://schemas.microsoft.com/office/powerpoint/2010/main" val="2273516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Fast Healthcare Interoperability Resources (FHIR, pronounced "fire") is a draft standard describing data formats and elements (known as "resources") and an application programming interface (API) for exchanging electronic health records. The standard was created by the Health Level Seven International (HL7) health-care standards organization.</a:t>
            </a:r>
          </a:p>
          <a:p>
            <a:endParaRPr lang="en-US"/>
          </a:p>
          <a:p>
            <a:r>
              <a:rPr lang="en-US"/>
              <a:t>FHIR builds on previous data format standards from HL7, like HL7 version 2.x and HL7 version 3.x. But it is easier to implement because it uses a modern web-based suite of API technology, including a HTTP-based RESTful protocol, HTML and Cascading Style Sheets for user interface integration, a choice of JSON, XML or RDF for data representation, and Atom for results. One of its goals is to facilitate interoperation between legacy health care systems, to make it easy to provide health care information to health care providers and individuals on a wide variety of devices from computers to tablets to cell phones, and to allow third-party application developers to provide medical applications which can be easily integrated into existing systems.</a:t>
            </a:r>
          </a:p>
          <a:p>
            <a:endParaRPr lang="en-US"/>
          </a:p>
          <a:p>
            <a:r>
              <a:rPr lang="en-US"/>
              <a:t>FHIR provides an alternative to document-centric approaches by directly exposing discrete data elements as services. For example, basic elements of healthcare like patients, admissions, diagnostic reports and medications can each be retrieved and manipulated via their own resource URLs. </a:t>
            </a:r>
          </a:p>
          <a:p>
            <a:endParaRPr lang="en-US"/>
          </a:p>
          <a:p>
            <a:pPr marL="0" marR="0" indent="0" algn="l" defTabSz="914400" rtl="0" eaLnBrk="1" fontAlgn="auto" latinLnBrk="0" hangingPunct="1">
              <a:lnSpc>
                <a:spcPct val="100000"/>
              </a:lnSpc>
              <a:spcBef>
                <a:spcPts val="0"/>
              </a:spcBef>
              <a:spcAft>
                <a:spcPts val="0"/>
              </a:spcAft>
              <a:buClrTx/>
              <a:buSzTx/>
              <a:buFontTx/>
              <a:buNone/>
              <a:tabLst/>
              <a:defRPr/>
            </a:pPr>
            <a:r>
              <a:rPr lang="en-US"/>
              <a:t>Because FHIR is implemented on top of HL7 and the HTTPS (HTTP Secure) protocol, messages can be parsed by wire data analytics platforms for real-time data gathering. In this concept, healthcare organizations would be able to gather real-time data from specified segments in FHIR messages as those messages pass over the network. That data can be streamed to a data store where it can be correlated with other informatics data. Potential use cases include epidemic tracking, prescription drug fraud, adverse drug interaction warnings, and emergency room wait times.	</a:t>
            </a:r>
          </a:p>
        </p:txBody>
      </p:sp>
      <p:sp>
        <p:nvSpPr>
          <p:cNvPr id="4" name="Slide Number Placeholder 3"/>
          <p:cNvSpPr>
            <a:spLocks noGrp="1"/>
          </p:cNvSpPr>
          <p:nvPr>
            <p:ph type="sldNum" sz="quarter" idx="5"/>
          </p:nvPr>
        </p:nvSpPr>
        <p:spPr/>
        <p:txBody>
          <a:bodyPr/>
          <a:lstStyle/>
          <a:p>
            <a:fld id="{6E2CDB00-C695-4ED2-82FD-6925853F0C51}" type="slidenum">
              <a:rPr lang="en-US" smtClean="0"/>
              <a:t>15</a:t>
            </a:fld>
            <a:endParaRPr lang="en-US"/>
          </a:p>
        </p:txBody>
      </p:sp>
    </p:spTree>
    <p:extLst>
      <p:ext uri="{BB962C8B-B14F-4D97-AF65-F5344CB8AC3E}">
        <p14:creationId xmlns:p14="http://schemas.microsoft.com/office/powerpoint/2010/main" val="7793480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207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416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1551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312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7437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45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439259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18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537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err="1"/>
              <a:t>IoMT</a:t>
            </a:r>
            <a:r>
              <a:rPr lang="en-US" dirty="0"/>
              <a: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113775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&lt;ANNIMATED&gt;</a:t>
            </a:r>
          </a:p>
          <a:p>
            <a:r>
              <a:rPr lang="en-US"/>
              <a:t>The Healthcare API for FHIR moves the burden of operation, maintenance, updates and compliance from the customer to Microsoft. </a:t>
            </a:r>
          </a:p>
          <a:p>
            <a:endParaRPr lang="en-US"/>
          </a:p>
          <a:p>
            <a:r>
              <a:rPr lang="en-US"/>
              <a:t>The Microsoft Healthcare APIs for fully managed Platform-as-a-Service offerings available in Azure (i.e. resources in the Azure Portal). </a:t>
            </a:r>
          </a:p>
        </p:txBody>
      </p:sp>
      <p:sp>
        <p:nvSpPr>
          <p:cNvPr id="4" name="Slide Number Placeholder 3"/>
          <p:cNvSpPr>
            <a:spLocks noGrp="1"/>
          </p:cNvSpPr>
          <p:nvPr>
            <p:ph type="sldNum" sz="quarter" idx="10"/>
          </p:nvPr>
        </p:nvSpPr>
        <p:spPr/>
        <p:txBody>
          <a:bodyPr/>
          <a:lstStyle/>
          <a:p>
            <a:fld id="{6FAD939A-10FF-410D-B544-104884549383}" type="slidenum">
              <a:rPr lang="en-US" smtClean="0"/>
              <a:t>12</a:t>
            </a:fld>
            <a:endParaRPr lang="en-US"/>
          </a:p>
        </p:txBody>
      </p:sp>
    </p:spTree>
    <p:extLst>
      <p:ext uri="{BB962C8B-B14F-4D97-AF65-F5344CB8AC3E}">
        <p14:creationId xmlns:p14="http://schemas.microsoft.com/office/powerpoint/2010/main" val="2450797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619073154"/>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42901300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931482"/>
            <a:ext cx="5265119" cy="2003625"/>
          </a:xfrm>
        </p:spPr>
        <p:txBody>
          <a:bodyPr/>
          <a:lstStyle>
            <a:lvl1pPr marL="0" indent="0">
              <a:spcAft>
                <a:spcPts val="1800"/>
              </a:spcAft>
              <a:buNone/>
              <a:defRPr sz="2400" spc="0" baseline="0">
                <a:solidFill>
                  <a:schemeClr val="bg1"/>
                </a:solidFill>
                <a:latin typeface="+mn-lt"/>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0" baseline="0">
                <a:solidFill>
                  <a:schemeClr val="bg1"/>
                </a:solidFill>
              </a:defRPr>
            </a:lvl3pPr>
            <a:lvl4pPr marL="914400" indent="-228600" defTabSz="762000">
              <a:buClr>
                <a:schemeClr val="tx2"/>
              </a:buClr>
              <a:defRPr spc="0" baseline="0">
                <a:solidFill>
                  <a:schemeClr val="bg1"/>
                </a:solidFill>
              </a:defRPr>
            </a:lvl4pPr>
            <a:lvl5pPr marL="1258888" indent="-228600" defTabSz="762000">
              <a:buClr>
                <a:schemeClr val="tx2"/>
              </a:buClr>
              <a:defRPr spc="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sz="4000" spc="0">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p:nvSpPr>
        <p:spPr>
          <a:xfrm>
            <a:off x="6096000" y="1"/>
            <a:ext cx="6095999"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170538"/>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FB4F4B-55BF-4097-AFEB-EC32EFE88448}"/>
              </a:ext>
            </a:extLst>
          </p:cNvPr>
          <p:cNvSpPr>
            <a:spLocks noGrp="1"/>
          </p:cNvSpPr>
          <p:nvPr>
            <p:ph type="ftr" sz="quarter" idx="10"/>
          </p:nvPr>
        </p:nvSpPr>
        <p:spPr/>
        <p:txBody>
          <a:bodyPr/>
          <a:lstStyle/>
          <a:p>
            <a:r>
              <a:rPr lang="en-US"/>
              <a:t>MICROSOFT CONFIDENTIAL - SHARED UNDER NDA</a:t>
            </a:r>
          </a:p>
        </p:txBody>
      </p:sp>
      <p:sp>
        <p:nvSpPr>
          <p:cNvPr id="4" name="Date Placeholder 3">
            <a:extLst>
              <a:ext uri="{FF2B5EF4-FFF2-40B4-BE49-F238E27FC236}">
                <a16:creationId xmlns:a16="http://schemas.microsoft.com/office/drawing/2014/main" id="{617833D1-7EE3-45CB-8F58-47F7DC290627}"/>
              </a:ext>
            </a:extLst>
          </p:cNvPr>
          <p:cNvSpPr>
            <a:spLocks noGrp="1"/>
          </p:cNvSpPr>
          <p:nvPr>
            <p:ph type="dt" sz="half" idx="11"/>
          </p:nvPr>
        </p:nvSpPr>
        <p:spPr/>
        <p:txBody>
          <a:bodyPr/>
          <a:lstStyle/>
          <a:p>
            <a:fld id="{1B98BE84-AB94-4972-B946-4DA45C6126C9}" type="datetime1">
              <a:rPr lang="en-US" smtClean="0"/>
              <a:t>1/27/2021</a:t>
            </a:fld>
            <a:endParaRPr lang="en-US"/>
          </a:p>
        </p:txBody>
      </p:sp>
      <p:sp>
        <p:nvSpPr>
          <p:cNvPr id="5" name="Slide Number Placeholder 4">
            <a:extLst>
              <a:ext uri="{FF2B5EF4-FFF2-40B4-BE49-F238E27FC236}">
                <a16:creationId xmlns:a16="http://schemas.microsoft.com/office/drawing/2014/main" id="{7A0323B2-6BDF-48FC-8625-07AB7E6811D1}"/>
              </a:ext>
            </a:extLst>
          </p:cNvPr>
          <p:cNvSpPr>
            <a:spLocks noGrp="1"/>
          </p:cNvSpPr>
          <p:nvPr>
            <p:ph type="sldNum" sz="quarter" idx="12"/>
          </p:nvPr>
        </p:nvSpPr>
        <p:spPr/>
        <p:txBody>
          <a:bodyPr/>
          <a:lstStyle/>
          <a:p>
            <a:fld id="{CA8D9AD5-F248-4919-864A-CFD76CC027D6}" type="slidenum">
              <a:rPr lang="en-US" smtClean="0"/>
              <a:pPr/>
              <a:t>‹#›</a:t>
            </a:fld>
            <a:endParaRPr lang="en-US"/>
          </a:p>
        </p:txBody>
      </p:sp>
      <p:sp>
        <p:nvSpPr>
          <p:cNvPr id="6" name="Rectangle 5">
            <a:extLst>
              <a:ext uri="{FF2B5EF4-FFF2-40B4-BE49-F238E27FC236}">
                <a16:creationId xmlns:a16="http://schemas.microsoft.com/office/drawing/2014/main" id="{A720BD60-1C5F-4E96-BA9A-2B44E47CEE8F}"/>
              </a:ext>
            </a:extLst>
          </p:cNvPr>
          <p:cNvSpPr/>
          <p:nvPr userDrawn="1"/>
        </p:nvSpPr>
        <p:spPr bwMode="auto">
          <a:xfrm>
            <a:off x="865" y="487"/>
            <a:ext cx="12190271" cy="116999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95711F91-7290-4CDC-A9CF-98EA3EB05BAB}"/>
              </a:ext>
            </a:extLst>
          </p:cNvPr>
          <p:cNvSpPr>
            <a:spLocks noGrp="1"/>
          </p:cNvSpPr>
          <p:nvPr>
            <p:ph type="title"/>
          </p:nvPr>
        </p:nvSpPr>
        <p:spPr>
          <a:xfrm>
            <a:off x="1516380" y="0"/>
            <a:ext cx="10073640" cy="1170484"/>
          </a:xfrm>
        </p:spPr>
        <p:txBody>
          <a:bodyPr anchor="ctr"/>
          <a:lstStyle>
            <a:lvl1pPr>
              <a:defRPr sz="4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7426C16F-AF85-496B-87FB-40FA232BCC0D}"/>
              </a:ext>
            </a:extLst>
          </p:cNvPr>
          <p:cNvSpPr>
            <a:spLocks noGrp="1"/>
          </p:cNvSpPr>
          <p:nvPr>
            <p:ph sz="quarter" idx="13"/>
          </p:nvPr>
        </p:nvSpPr>
        <p:spPr>
          <a:xfrm>
            <a:off x="617220" y="1607820"/>
            <a:ext cx="10972800" cy="2154436"/>
          </a:xfrm>
        </p:spPr>
        <p:txBody>
          <a:bodyPr/>
          <a:lstStyle>
            <a:lvl1pPr>
              <a:defRPr sz="3200">
                <a:latin typeface="+mn-lt"/>
              </a:defRPr>
            </a:lvl1pPr>
            <a:lvl2pPr>
              <a:defRPr sz="2400">
                <a:latin typeface="+mn-lt"/>
              </a:defRPr>
            </a:lvl2pPr>
            <a:lvl3pPr>
              <a:defRPr sz="2000">
                <a:latin typeface="+mn-lt"/>
              </a:defRPr>
            </a:lvl3pPr>
            <a:lvl4pPr>
              <a:defRPr sz="18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Graphic 8">
            <a:extLst>
              <a:ext uri="{FF2B5EF4-FFF2-40B4-BE49-F238E27FC236}">
                <a16:creationId xmlns:a16="http://schemas.microsoft.com/office/drawing/2014/main" id="{9315E74D-2435-A44F-AC0C-C89970535C1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1980" y="128042"/>
            <a:ext cx="914400" cy="914400"/>
          </a:xfrm>
          <a:prstGeom prst="rect">
            <a:avLst/>
          </a:prstGeom>
        </p:spPr>
      </p:pic>
    </p:spTree>
    <p:extLst>
      <p:ext uri="{BB962C8B-B14F-4D97-AF65-F5344CB8AC3E}">
        <p14:creationId xmlns:p14="http://schemas.microsoft.com/office/powerpoint/2010/main" val="392614363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87392"/>
      </p:ext>
    </p:extLst>
  </p:cSld>
  <p:clrMapOvr>
    <a:masterClrMapping/>
  </p:clrMapOvr>
  <p:transition>
    <p:fade/>
  </p:transition>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3089092470"/>
      </p:ext>
    </p:extLst>
  </p:cSld>
  <p:clrMapOvr>
    <a:masterClrMapping/>
  </p:clrMapOvr>
  <p:transition>
    <p:fade/>
  </p:transition>
  <p:hf hd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143575"/>
      </p:ext>
    </p:extLst>
  </p:cSld>
  <p:clrMapOvr>
    <a:masterClrMapping/>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776998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34426547"/>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solidFill>
                  <a:schemeClr val="bg1"/>
                </a:solidFill>
                <a:effectLst/>
                <a:latin typeface="+mj-lt"/>
                <a:ea typeface="+mn-ea"/>
                <a:cs typeface="Segoe UI" pitchFamily="34" charset="0"/>
              </a:defRPr>
            </a:lvl1pPr>
          </a:lstStyle>
          <a:p>
            <a:r>
              <a:rPr lang="en-US"/>
              <a:t>Demo title</a:t>
            </a:r>
          </a:p>
        </p:txBody>
      </p:sp>
      <p:sp>
        <p:nvSpPr>
          <p:cNvPr id="2" name="Rectangle 1"/>
          <p:cNvSpPr/>
          <p:nvPr/>
        </p:nvSpPr>
        <p:spPr>
          <a:xfrm>
            <a:off x="5307162" y="2499758"/>
            <a:ext cx="1577676" cy="584775"/>
          </a:xfrm>
          <a:prstGeom prst="rect">
            <a:avLst/>
          </a:prstGeom>
        </p:spPr>
        <p:txBody>
          <a:bodyPr wrap="none">
            <a:spAutoFit/>
          </a:bodyPr>
          <a:lstStyle/>
          <a:p>
            <a:pPr algn="ctr">
              <a:spcBef>
                <a:spcPts val="1200"/>
              </a:spcBef>
              <a:defRPr/>
            </a:pPr>
            <a:r>
              <a:rPr lang="en-US" sz="3200" cap="all" spc="500">
                <a:solidFill>
                  <a:srgbClr val="FFFFFF"/>
                </a:solidFill>
                <a:latin typeface="+mj-lt"/>
                <a:ea typeface="Segoe UI Semilight" charset="0"/>
                <a:cs typeface="Segoe UI Semilight" charset="0"/>
              </a:rPr>
              <a:t>DEMO</a:t>
            </a:r>
          </a:p>
        </p:txBody>
      </p:sp>
    </p:spTree>
    <p:extLst>
      <p:ext uri="{BB962C8B-B14F-4D97-AF65-F5344CB8AC3E}">
        <p14:creationId xmlns:p14="http://schemas.microsoft.com/office/powerpoint/2010/main" val="508792634"/>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7796884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2"/>
                    </a:gs>
                    <a:gs pos="99000">
                      <a:schemeClr val="tx2"/>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17998"/>
      </p:ext>
    </p:extLst>
  </p:cSld>
  <p:clrMapOvr>
    <a:masterClrMapping/>
  </p:clrMapOvr>
  <p:transition>
    <p:fade/>
  </p:transition>
  <p:hf hd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972516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950783475"/>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28962406"/>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24931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85324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1/27/2021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0999328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AB8242-0D87-254E-AFCE-C33DF45BF4E5}"/>
              </a:ext>
            </a:extLst>
          </p:cNvPr>
          <p:cNvPicPr>
            <a:picLocks noChangeAspect="1"/>
          </p:cNvPicPr>
          <p:nvPr userDrawn="1"/>
        </p:nvPicPr>
        <p:blipFill rotWithShape="1">
          <a:blip r:embed="rId2"/>
          <a:srcRect l="5756" r="4683"/>
          <a:stretch/>
        </p:blipFill>
        <p:spPr>
          <a:xfrm>
            <a:off x="-1" y="0"/>
            <a:ext cx="12192001" cy="6932428"/>
          </a:xfrm>
          <a:prstGeom prst="rect">
            <a:avLst/>
          </a:prstGeom>
        </p:spPr>
      </p:pic>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3883937" y="149386"/>
            <a:ext cx="7722846" cy="553998"/>
          </a:xfrm>
        </p:spPr>
        <p:txBody>
          <a:bodyPr/>
          <a:lstStyle>
            <a:lvl1pPr algn="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82493181"/>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69E9D4-14E4-1342-8DBC-27BC4E7FED9A}"/>
              </a:ext>
            </a:extLst>
          </p:cNvPr>
          <p:cNvPicPr>
            <a:picLocks noChangeAspect="1"/>
          </p:cNvPicPr>
          <p:nvPr userDrawn="1"/>
        </p:nvPicPr>
        <p:blipFill>
          <a:blip r:embed="rId2"/>
          <a:stretch>
            <a:fillRect/>
          </a:stretch>
        </p:blipFill>
        <p:spPr>
          <a:xfrm>
            <a:off x="0" y="0"/>
            <a:ext cx="12192000" cy="6875068"/>
          </a:xfrm>
          <a:prstGeom prst="rect">
            <a:avLst/>
          </a:prstGeom>
        </p:spPr>
      </p:pic>
    </p:spTree>
    <p:extLst>
      <p:ext uri="{BB962C8B-B14F-4D97-AF65-F5344CB8AC3E}">
        <p14:creationId xmlns:p14="http://schemas.microsoft.com/office/powerpoint/2010/main" val="206044806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9966418"/>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88119786"/>
      </p:ext>
    </p:extLst>
  </p:cSld>
  <p:clrMapOvr>
    <a:masterClrMapping/>
  </p:clrMapOvr>
  <p:transition>
    <p:fade/>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6" name="Text Placeholder 5"/>
          <p:cNvSpPr>
            <a:spLocks noGrp="1"/>
          </p:cNvSpPr>
          <p:nvPr>
            <p:ph type="body" sz="quarter" idx="10"/>
          </p:nvPr>
        </p:nvSpPr>
        <p:spPr>
          <a:xfrm>
            <a:off x="269240" y="1189178"/>
            <a:ext cx="11653523" cy="1908215"/>
          </a:xfrm>
        </p:spPr>
        <p:txBody>
          <a:bodyPr/>
          <a:lstStyle>
            <a:lvl1pPr marL="0" indent="0">
              <a:buNone/>
              <a:defRPr sz="2800">
                <a:gradFill>
                  <a:gsLst>
                    <a:gs pos="1250">
                      <a:schemeClr val="tx1"/>
                    </a:gs>
                    <a:gs pos="99000">
                      <a:schemeClr val="tx1"/>
                    </a:gs>
                  </a:gsLst>
                  <a:lin ang="5400000" scaled="0"/>
                </a:gradFill>
                <a:latin typeface="+mn-lt"/>
              </a:defRPr>
            </a:lvl1pPr>
            <a:lvl2pPr marL="0" indent="0">
              <a:buFontTx/>
              <a:buNone/>
              <a:defRPr sz="2000">
                <a:latin typeface="+mn-lt"/>
              </a:defRPr>
            </a:lvl2pPr>
            <a:lvl3pPr marL="224054" indent="0">
              <a:buNone/>
              <a:defRPr sz="1800">
                <a:latin typeface="+mn-lt"/>
              </a:defRPr>
            </a:lvl3pPr>
            <a:lvl4pPr marL="448107" indent="0">
              <a:buNone/>
              <a:defRPr sz="1600">
                <a:latin typeface="+mn-lt"/>
              </a:defRPr>
            </a:lvl4pPr>
            <a:lvl5pPr marL="672161" indent="0">
              <a:buNone/>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4871"/>
      </p:ext>
    </p:extLst>
  </p:cSld>
  <p:clrMapOvr>
    <a:masterClrMapping/>
  </p:clrMapOvr>
  <p:transition>
    <p:fade/>
  </p:transition>
  <p:hf hdr="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AF5401-BB9E-4E79-8696-E4C67DEC3FC8}"/>
              </a:ext>
            </a:extLst>
          </p:cNvPr>
          <p:cNvSpPr>
            <a:spLocks noGrp="1"/>
          </p:cNvSpPr>
          <p:nvPr>
            <p:ph type="title"/>
          </p:nvPr>
        </p:nvSpPr>
        <p:spPr/>
        <p:txBody>
          <a:bodyPr/>
          <a:lstStyle>
            <a:lvl1pPr algn="l" defTabSz="914367" rtl="0" eaLnBrk="1" latinLnBrk="0" hangingPunct="1">
              <a:lnSpc>
                <a:spcPct val="90000"/>
              </a:lnSpc>
              <a:spcBef>
                <a:spcPct val="0"/>
              </a:spcBef>
              <a:buNone/>
              <a:defRPr lang="en-US" sz="4400" b="0" kern="1200" cap="none" spc="-150" baseline="0" dirty="0">
                <a:ln w="3175">
                  <a:noFill/>
                </a:ln>
                <a:solidFill>
                  <a:schemeClr val="tx1">
                    <a:lumMod val="50000"/>
                  </a:schemeClr>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002997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945883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201475195"/>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56570490"/>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3136222"/>
      </p:ext>
    </p:extLst>
  </p:cSld>
  <p:clrMapOvr>
    <a:masterClrMapping/>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23716208"/>
      </p:ext>
    </p:extLst>
  </p:cSld>
  <p:clrMapOvr>
    <a:masterClrMapping/>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0956066"/>
      </p:ext>
    </p:extLst>
  </p:cSld>
  <p:clrMapOvr>
    <a:masterClrMapping/>
  </p:clrMapOvr>
  <p:transition>
    <p:fade/>
  </p:transition>
  <p:hf hdr="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4337971"/>
      </p:ext>
    </p:extLst>
  </p:cSld>
  <p:clrMapOvr>
    <a:masterClrMapping/>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412300"/>
      </p:ext>
    </p:extLst>
  </p:cSld>
  <p:clrMapOvr>
    <a:masterClrMapping/>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51916191"/>
      </p:ext>
    </p:extLst>
  </p:cSld>
  <p:clrMapOvr>
    <a:masterClrMapping/>
  </p:clrMapOvr>
  <p:transition>
    <p:fade/>
  </p:transition>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gradFill>
                  <a:gsLst>
                    <a:gs pos="1250">
                      <a:schemeClr val="tx2"/>
                    </a:gs>
                    <a:gs pos="99000">
                      <a:schemeClr val="tx2"/>
                    </a:gs>
                  </a:gsLst>
                  <a:lin ang="5400000" scaled="0"/>
                </a:gradFill>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128413"/>
      </p:ext>
    </p:extLst>
  </p:cSld>
  <p:clrMapOvr>
    <a:masterClrMapping/>
  </p:clrMapOvr>
  <p:transition>
    <p:fade/>
  </p:transition>
  <p:hf hd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654574795"/>
      </p:ext>
    </p:extLst>
  </p:cSld>
  <p:clrMapOvr>
    <a:masterClrMapping/>
  </p:clrMapOvr>
  <p:transition>
    <p:fade/>
  </p:transition>
  <p:hf hdr="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6827790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007804713"/>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5594857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23422890"/>
      </p:ext>
    </p:extLst>
  </p:cSld>
  <p:clrMapOvr>
    <a:masterClrMapping/>
  </p:clrMapOvr>
  <p:transition>
    <p:fade/>
  </p:transition>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13159949"/>
      </p:ext>
    </p:extLst>
  </p:cSld>
  <p:clrMapOvr>
    <a:masterClrMapping/>
  </p:clrMapOvr>
  <p:transition>
    <p:fade/>
  </p:transition>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62883775"/>
      </p:ext>
    </p:extLst>
  </p:cSld>
  <p:clrMapOvr>
    <a:masterClrMapping/>
  </p:clrMapOvr>
  <p:transition>
    <p:fade/>
  </p:transition>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39491974"/>
      </p:ext>
    </p:extLst>
  </p:cSld>
  <p:clrMapOvr>
    <a:masterClrMapping/>
  </p:clrMapOvr>
  <p:transition>
    <p:fade/>
  </p:transition>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58614834"/>
      </p:ext>
    </p:extLst>
  </p:cSld>
  <p:clrMapOvr>
    <a:masterClrMapping/>
  </p:clrMapOvr>
  <p:transition>
    <p:fade/>
  </p:transition>
  <p:hf hdr="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51379373"/>
      </p:ext>
    </p:extLst>
  </p:cSld>
  <p:clrMapOvr>
    <a:masterClrMapping/>
  </p:clrMapOvr>
  <p:transition>
    <p:fade/>
  </p:transition>
  <p:hf hdr="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269242"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2006703"/>
          </a:xfrm>
        </p:spPr>
        <p:txBody>
          <a:bodyPr wrap="square">
            <a:spAutoFit/>
          </a:bodyPr>
          <a:lstStyle>
            <a:lvl1pPr marL="0" indent="0">
              <a:spcBef>
                <a:spcPts val="1200"/>
              </a:spcBef>
              <a:buClr>
                <a:schemeClr val="tx1"/>
              </a:buClr>
              <a:buFont typeface="Wingdings" pitchFamily="2" charset="2"/>
              <a:buNone/>
              <a:defRPr sz="3200">
                <a:latin typeface="+mn-lt"/>
              </a:defRPr>
            </a:lvl1pPr>
            <a:lvl2pPr marL="0" indent="0">
              <a:buNone/>
              <a:defRPr sz="2000">
                <a:latin typeface="+mn-lt"/>
              </a:defRPr>
            </a:lvl2pPr>
            <a:lvl3pPr marL="227165" indent="0">
              <a:buNone/>
              <a:tabLst/>
              <a:defRPr sz="2000">
                <a:latin typeface="+mn-lt"/>
              </a:defRPr>
            </a:lvl3pPr>
            <a:lvl4pPr marL="451219" indent="0">
              <a:buNone/>
              <a:defRPr sz="1600">
                <a:latin typeface="+mn-lt"/>
              </a:defRPr>
            </a:lvl4pPr>
            <a:lvl5pPr marL="672161" indent="0">
              <a:buNone/>
              <a:tabLst/>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9822309"/>
      </p:ext>
    </p:extLst>
  </p:cSld>
  <p:clrMapOvr>
    <a:masterClrMapping/>
  </p:clrMapOvr>
  <p:transition>
    <p:fade/>
  </p:transition>
  <p:hf hdr="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946559806"/>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1/27/2021</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14276080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3613922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38807219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656120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5008962"/>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47543196"/>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17588075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20504248"/>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6689058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146455306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07590348"/>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363649984"/>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525524397"/>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3305614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44255972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91160999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561901953"/>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33080160"/>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354726339"/>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3769295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040866430"/>
      </p:ext>
    </p:extLst>
  </p:cSld>
  <p:clrMapOvr>
    <a:masterClrMapping/>
  </p:clrMapOvr>
  <p:transition>
    <p:fade/>
  </p:transition>
  <p:hf hdr="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098091871"/>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66222353"/>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957436614"/>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3850125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11602386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59009569"/>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89091550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17383802"/>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32371877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6380739"/>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814347667"/>
      </p:ext>
    </p:extLst>
  </p:cSld>
  <p:clrMapOvr>
    <a:masterClrMapping/>
  </p:clrMapOvr>
  <p:transition>
    <p:fade/>
  </p:transition>
  <p:hf hdr="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1225942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917885638"/>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369063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3739428"/>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69169561"/>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29071300"/>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1443507325"/>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0669059"/>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222087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251603953"/>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809266154"/>
      </p:ext>
    </p:extLst>
  </p:cSld>
  <p:clrMapOvr>
    <a:masterClrMapping/>
  </p:clrMapOvr>
  <p:transition>
    <p:fade/>
  </p:transition>
  <p:hf hdr="0"/>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6693344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19518"/>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1/27/2021</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4157386624"/>
      </p:ext>
    </p:extLst>
  </p:cSld>
  <p:clrMapOvr>
    <a:masterClrMapping/>
  </p:clrMapOvr>
  <p:transition spd="slow">
    <p:push dir="u"/>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1/27/2021</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533968489"/>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image" Target="../media/image18.emf"/><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8" Type="http://schemas.openxmlformats.org/officeDocument/2006/relationships/slideLayout" Target="../slideLayouts/slideLayout65.xml"/><Relationship Id="rId3"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3465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7" r:id="rId4"/>
    <p:sldLayoutId id="2147483668" r:id="rId5"/>
    <p:sldLayoutId id="2147483671" r:id="rId6"/>
    <p:sldLayoutId id="2147483672" r:id="rId7"/>
    <p:sldLayoutId id="2147483673" r:id="rId8"/>
    <p:sldLayoutId id="2147483674" r:id="rId9"/>
    <p:sldLayoutId id="2147483675" r:id="rId10"/>
    <p:sldLayoutId id="2147483676" r:id="rId11"/>
    <p:sldLayoutId id="2147483688" r:id="rId12"/>
    <p:sldLayoutId id="2147483684" r:id="rId13"/>
    <p:sldLayoutId id="2147483681" r:id="rId14"/>
    <p:sldLayoutId id="2147483682" r:id="rId15"/>
    <p:sldLayoutId id="2147483680" r:id="rId16"/>
    <p:sldLayoutId id="2147483679" r:id="rId17"/>
    <p:sldLayoutId id="2147483677" r:id="rId18"/>
    <p:sldLayoutId id="2147483678" r:id="rId19"/>
    <p:sldLayoutId id="2147483683" r:id="rId20"/>
    <p:sldLayoutId id="2147483685" r:id="rId21"/>
    <p:sldLayoutId id="2147483686" r:id="rId22"/>
    <p:sldLayoutId id="2147483687" r:id="rId23"/>
    <p:sldLayoutId id="2147484189" r:id="rId24"/>
    <p:sldLayoutId id="2147484190" r:id="rId25"/>
    <p:sldLayoutId id="2147484193" r:id="rId26"/>
    <p:sldLayoutId id="2147484188" r:id="rId27"/>
    <p:sldLayoutId id="2147484194" r:id="rId28"/>
    <p:sldLayoutId id="2147484195" r:id="rId29"/>
    <p:sldLayoutId id="2147484196" r:id="rId30"/>
    <p:sldLayoutId id="2147484198" r:id="rId31"/>
  </p:sldLayoutIdLst>
  <p:transition>
    <p:fade/>
  </p:transition>
  <p:hf hdr="0"/>
  <p:txStyles>
    <p:titleStyle>
      <a:lvl1pPr algn="l" defTabSz="914367" rtl="0" eaLnBrk="1" latinLnBrk="0" hangingPunct="1">
        <a:lnSpc>
          <a:spcPct val="90000"/>
        </a:lnSpc>
        <a:spcBef>
          <a:spcPct val="0"/>
        </a:spcBef>
        <a:buNone/>
        <a:defRPr lang="en-US" sz="2800" b="0" kern="1200" cap="none" spc="0" baseline="0" dirty="0">
          <a:ln w="3175">
            <a:noFill/>
          </a:ln>
          <a:solidFill>
            <a:schemeClr val="tx2"/>
          </a:solidFill>
          <a:effectLst/>
          <a:latin typeface="+mj-lt"/>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140553885"/>
      </p:ext>
    </p:extLst>
  </p:cSld>
  <p:clrMap bg1="lt1" tx1="dk1" bg2="lt2" tx2="dk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2" r:id="rId22"/>
    <p:sldLayoutId id="2147484225" r:id="rId23"/>
    <p:sldLayoutId id="2147484229" r:id="rId24"/>
    <p:sldLayoutId id="2147484231" r:id="rId25"/>
    <p:sldLayoutId id="2147484271"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7349516"/>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 id="2147484268"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2" Type="http://schemas.openxmlformats.org/officeDocument/2006/relationships/notesSlide" Target="../notesSlides/notesSlide8.xml"/><Relationship Id="rId16" Type="http://schemas.openxmlformats.org/officeDocument/2006/relationships/image" Target="../media/image63.svg"/><Relationship Id="rId20" Type="http://schemas.openxmlformats.org/officeDocument/2006/relationships/image" Target="../media/image67.svg"/><Relationship Id="rId1" Type="http://schemas.openxmlformats.org/officeDocument/2006/relationships/slideLayout" Target="../slideLayouts/slideLayout53.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svg"/><Relationship Id="rId19" Type="http://schemas.openxmlformats.org/officeDocument/2006/relationships/image" Target="../media/image66.pn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4.tiff"/><Relationship Id="rId1" Type="http://schemas.openxmlformats.org/officeDocument/2006/relationships/slideLayout" Target="../slideLayouts/slideLayout53.xml"/><Relationship Id="rId4" Type="http://schemas.openxmlformats.org/officeDocument/2006/relationships/image" Target="../media/image75.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3.xml"/><Relationship Id="rId5" Type="http://schemas.openxmlformats.org/officeDocument/2006/relationships/image" Target="../media/image76.png"/><Relationship Id="rId4" Type="http://schemas.openxmlformats.org/officeDocument/2006/relationships/image" Target="../media/image75.svg"/></Relationships>
</file>

<file path=ppt/slides/_rels/slide13.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92.svg"/><Relationship Id="rId3" Type="http://schemas.openxmlformats.org/officeDocument/2006/relationships/image" Target="../media/image77.png"/><Relationship Id="rId21" Type="http://schemas.openxmlformats.org/officeDocument/2006/relationships/image" Target="../media/image94.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90.svg"/><Relationship Id="rId20" Type="http://schemas.microsoft.com/office/2007/relationships/hdphoto" Target="../media/hdphoto2.wdp"/><Relationship Id="rId1" Type="http://schemas.openxmlformats.org/officeDocument/2006/relationships/slideLayout" Target="../slideLayouts/slideLayout87.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6.tiff"/><Relationship Id="rId10" Type="http://schemas.openxmlformats.org/officeDocument/2006/relationships/image" Target="../media/image84.sv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png"/><Relationship Id="rId14" Type="http://schemas.openxmlformats.org/officeDocument/2006/relationships/image" Target="../media/image88.svg"/><Relationship Id="rId22" Type="http://schemas.openxmlformats.org/officeDocument/2006/relationships/image" Target="../media/image95.svg"/></Relationships>
</file>

<file path=ppt/slides/_rels/slide1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www.postman.com/downloads/" TargetMode="External"/><Relationship Id="rId2" Type="http://schemas.openxmlformats.org/officeDocument/2006/relationships/notesSlide" Target="../notesSlides/notesSlide14.xml"/><Relationship Id="rId1" Type="http://schemas.openxmlformats.org/officeDocument/2006/relationships/slideLayout" Target="../slideLayouts/slideLayout57.xml"/><Relationship Id="rId6" Type="http://schemas.openxmlformats.org/officeDocument/2006/relationships/hyperlink" Target="https://code.visualstudio.com/download" TargetMode="External"/><Relationship Id="rId11" Type="http://schemas.openxmlformats.org/officeDocument/2006/relationships/hyperlink" Target="https://docs.npmjs.com/downloading-and-installing-node-js-and-npm" TargetMode="External"/><Relationship Id="rId5" Type="http://schemas.openxmlformats.org/officeDocument/2006/relationships/hyperlink" Target="https://docs.microsoft.com/en-us/powershell/azure/install-azurerm-ps?view=azurermps-5.4.0" TargetMode="External"/><Relationship Id="rId10" Type="http://schemas.openxmlformats.org/officeDocument/2006/relationships/hyperlink" Target="https://nodejs.org/en/download/"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57.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synthetichealth/synthea#syntheatm-patient-generator" TargetMode="External"/><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2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7.xml"/><Relationship Id="rId1" Type="http://schemas.openxmlformats.org/officeDocument/2006/relationships/slideLayout" Target="../slideLayouts/slideLayout57.xml"/></Relationships>
</file>

<file path=ppt/slides/_rels/slide2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4.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21.xml"/><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2.xml"/><Relationship Id="rId1" Type="http://schemas.openxmlformats.org/officeDocument/2006/relationships/slideLayout" Target="../slideLayouts/slideLayout5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xml"/><Relationship Id="rId1" Type="http://schemas.openxmlformats.org/officeDocument/2006/relationships/slideLayout" Target="../slideLayouts/slideLayout5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5400" dirty="0">
                <a:solidFill>
                  <a:srgbClr val="002060"/>
                </a:solidFill>
                <a:latin typeface="Segoe UI Light" panose="020B0502040204020203" pitchFamily="34" charset="0"/>
                <a:cs typeface="Segoe UI Light" panose="020B0502040204020203" pitchFamily="34" charset="0"/>
              </a:rPr>
              <a:t>FHIR Powered Healthcare</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0" y="1510938"/>
            <a:ext cx="12192000" cy="1531638"/>
          </a:xfrm>
        </p:spPr>
        <p:txBody>
          <a:bodyPr/>
          <a:lstStyle/>
          <a:p>
            <a:pPr marL="0" indent="0" algn="ctr">
              <a:buNone/>
            </a:pPr>
            <a:r>
              <a:rPr lang="en-US" sz="2000" dirty="0">
                <a:solidFill>
                  <a:srgbClr val="FFC000"/>
                </a:solidFill>
                <a:latin typeface="Segoe UI Light" panose="020B0502040204020203" pitchFamily="34" charset="0"/>
                <a:cs typeface="Segoe UI Light" panose="020B0502040204020203" pitchFamily="34" charset="0"/>
              </a:rPr>
              <a:t>Microsoft Health Architecture, FHIR Server, Functions, Logic Apps, Event Hubs, Service Bus, App Service, Azure AD and more…</a:t>
            </a:r>
            <a:endParaRPr lang="en-US" sz="2400"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[your hack dates]</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a:stretch>
            <a:fillRect/>
          </a:stretch>
        </p:blipFill>
        <p:spPr>
          <a:xfrm>
            <a:off x="3125492" y="3288342"/>
            <a:ext cx="5761006" cy="3245044"/>
          </a:xfrm>
          <a:prstGeom prst="rect">
            <a:avLst/>
          </a:prstGeom>
        </p:spPr>
      </p:pic>
      <p:grpSp>
        <p:nvGrpSpPr>
          <p:cNvPr id="7" name="Group 6">
            <a:extLst>
              <a:ext uri="{FF2B5EF4-FFF2-40B4-BE49-F238E27FC236}">
                <a16:creationId xmlns:a16="http://schemas.microsoft.com/office/drawing/2014/main" id="{63EACA4E-0840-4D38-982C-418B80E309AE}"/>
              </a:ext>
            </a:extLst>
          </p:cNvPr>
          <p:cNvGrpSpPr/>
          <p:nvPr/>
        </p:nvGrpSpPr>
        <p:grpSpPr>
          <a:xfrm>
            <a:off x="8940372" y="5737635"/>
            <a:ext cx="3208898" cy="914400"/>
            <a:chOff x="9012676" y="5522559"/>
            <a:chExt cx="3082529" cy="1002582"/>
          </a:xfrm>
        </p:grpSpPr>
        <p:sp>
          <p:nvSpPr>
            <p:cNvPr id="6" name="TextBox 5">
              <a:extLst>
                <a:ext uri="{FF2B5EF4-FFF2-40B4-BE49-F238E27FC236}">
                  <a16:creationId xmlns:a16="http://schemas.microsoft.com/office/drawing/2014/main" id="{B7831029-6394-4FE5-8A4E-000DA0E4F03A}"/>
                </a:ext>
              </a:extLst>
            </p:cNvPr>
            <p:cNvSpPr txBox="1"/>
            <p:nvPr/>
          </p:nvSpPr>
          <p:spPr>
            <a:xfrm>
              <a:off x="9020839" y="5522559"/>
              <a:ext cx="30743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3A953F32-6EF2-4725-8D27-A12519CC378A}"/>
                </a:ext>
              </a:extLst>
            </p:cNvPr>
            <p:cNvSpPr txBox="1"/>
            <p:nvPr/>
          </p:nvSpPr>
          <p:spPr>
            <a:xfrm>
              <a:off x="9012676" y="6063476"/>
              <a:ext cx="307436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grpSp>
        <p:nvGrpSpPr>
          <p:cNvPr id="9" name="Group 8">
            <a:extLst>
              <a:ext uri="{FF2B5EF4-FFF2-40B4-BE49-F238E27FC236}">
                <a16:creationId xmlns:a16="http://schemas.microsoft.com/office/drawing/2014/main" id="{A5860EC9-475A-42B2-A904-B07CEC9DB36A}"/>
              </a:ext>
            </a:extLst>
          </p:cNvPr>
          <p:cNvGrpSpPr/>
          <p:nvPr/>
        </p:nvGrpSpPr>
        <p:grpSpPr>
          <a:xfrm>
            <a:off x="8940370" y="3819144"/>
            <a:ext cx="3233933" cy="914400"/>
            <a:chOff x="-1" y="4005312"/>
            <a:chExt cx="3168976" cy="967417"/>
          </a:xfrm>
        </p:grpSpPr>
        <p:sp>
          <p:nvSpPr>
            <p:cNvPr id="10" name="TextBox 9">
              <a:extLst>
                <a:ext uri="{FF2B5EF4-FFF2-40B4-BE49-F238E27FC236}">
                  <a16:creationId xmlns:a16="http://schemas.microsoft.com/office/drawing/2014/main" id="{50A567CE-9A2F-43F6-A50F-4A2782491B72}"/>
                </a:ext>
              </a:extLst>
            </p:cNvPr>
            <p:cNvSpPr txBox="1"/>
            <p:nvPr/>
          </p:nvSpPr>
          <p:spPr>
            <a:xfrm>
              <a:off x="32858" y="4005312"/>
              <a:ext cx="313611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Richard Liang</a:t>
              </a:r>
            </a:p>
          </p:txBody>
        </p:sp>
        <p:sp>
          <p:nvSpPr>
            <p:cNvPr id="12" name="TextBox 11">
              <a:extLst>
                <a:ext uri="{FF2B5EF4-FFF2-40B4-BE49-F238E27FC236}">
                  <a16:creationId xmlns:a16="http://schemas.microsoft.com/office/drawing/2014/main" id="{13AE5202-8394-40EA-A74A-0E26496ED72E}"/>
                </a:ext>
              </a:extLst>
            </p:cNvPr>
            <p:cNvSpPr txBox="1"/>
            <p:nvPr/>
          </p:nvSpPr>
          <p:spPr>
            <a:xfrm>
              <a:off x="-1" y="4511064"/>
              <a:ext cx="3136117"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App Dev</a:t>
              </a:r>
            </a:p>
          </p:txBody>
        </p:sp>
      </p:grpSp>
      <p:grpSp>
        <p:nvGrpSpPr>
          <p:cNvPr id="11" name="Group 10">
            <a:extLst>
              <a:ext uri="{FF2B5EF4-FFF2-40B4-BE49-F238E27FC236}">
                <a16:creationId xmlns:a16="http://schemas.microsoft.com/office/drawing/2014/main" id="{C9E1AFF9-0014-4B3D-9E8A-0E18CAE636D4}"/>
              </a:ext>
            </a:extLst>
          </p:cNvPr>
          <p:cNvGrpSpPr/>
          <p:nvPr/>
        </p:nvGrpSpPr>
        <p:grpSpPr>
          <a:xfrm>
            <a:off x="8942323" y="4776265"/>
            <a:ext cx="3231980" cy="914400"/>
            <a:chOff x="8886498" y="4393894"/>
            <a:chExt cx="3231980" cy="984885"/>
          </a:xfrm>
        </p:grpSpPr>
        <p:sp>
          <p:nvSpPr>
            <p:cNvPr id="16" name="TextBox 15">
              <a:extLst>
                <a:ext uri="{FF2B5EF4-FFF2-40B4-BE49-F238E27FC236}">
                  <a16:creationId xmlns:a16="http://schemas.microsoft.com/office/drawing/2014/main" id="{F538B322-92E5-48F6-A720-AF11CD36A8E0}"/>
                </a:ext>
              </a:extLst>
            </p:cNvPr>
            <p:cNvSpPr txBox="1"/>
            <p:nvPr/>
          </p:nvSpPr>
          <p:spPr>
            <a:xfrm>
              <a:off x="8918078" y="4393894"/>
              <a:ext cx="32004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8" name="TextBox 17">
              <a:extLst>
                <a:ext uri="{FF2B5EF4-FFF2-40B4-BE49-F238E27FC236}">
                  <a16:creationId xmlns:a16="http://schemas.microsoft.com/office/drawing/2014/main" id="{89A7911F-C868-4737-81CC-84D7A6FFAF8C}"/>
                </a:ext>
              </a:extLst>
            </p:cNvPr>
            <p:cNvSpPr txBox="1"/>
            <p:nvPr/>
          </p:nvSpPr>
          <p:spPr>
            <a:xfrm>
              <a:off x="8886498" y="4917114"/>
              <a:ext cx="3200400"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grpSp>
      <p:grpSp>
        <p:nvGrpSpPr>
          <p:cNvPr id="14" name="Group 13">
            <a:extLst>
              <a:ext uri="{FF2B5EF4-FFF2-40B4-BE49-F238E27FC236}">
                <a16:creationId xmlns:a16="http://schemas.microsoft.com/office/drawing/2014/main" id="{926D8E59-8A84-48EA-B2F0-192FF0FD4A3D}"/>
              </a:ext>
            </a:extLst>
          </p:cNvPr>
          <p:cNvGrpSpPr/>
          <p:nvPr/>
        </p:nvGrpSpPr>
        <p:grpSpPr>
          <a:xfrm>
            <a:off x="8940227" y="2863682"/>
            <a:ext cx="3233933" cy="914400"/>
            <a:chOff x="-1" y="4005312"/>
            <a:chExt cx="3168976" cy="967417"/>
          </a:xfrm>
        </p:grpSpPr>
        <p:sp>
          <p:nvSpPr>
            <p:cNvPr id="15" name="TextBox 14">
              <a:extLst>
                <a:ext uri="{FF2B5EF4-FFF2-40B4-BE49-F238E27FC236}">
                  <a16:creationId xmlns:a16="http://schemas.microsoft.com/office/drawing/2014/main" id="{ADDB9FC9-ADFD-4BDC-80FD-E32AC2D9A76B}"/>
                </a:ext>
              </a:extLst>
            </p:cNvPr>
            <p:cNvSpPr txBox="1"/>
            <p:nvPr/>
          </p:nvSpPr>
          <p:spPr>
            <a:xfrm>
              <a:off x="32858" y="4005312"/>
              <a:ext cx="313611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Aruna Ranganathan</a:t>
              </a:r>
            </a:p>
          </p:txBody>
        </p:sp>
        <p:sp>
          <p:nvSpPr>
            <p:cNvPr id="17" name="TextBox 16">
              <a:extLst>
                <a:ext uri="{FF2B5EF4-FFF2-40B4-BE49-F238E27FC236}">
                  <a16:creationId xmlns:a16="http://schemas.microsoft.com/office/drawing/2014/main" id="{DC274BC7-6ED3-41E8-A4BA-53EC95EA9A70}"/>
                </a:ext>
              </a:extLst>
            </p:cNvPr>
            <p:cNvSpPr txBox="1"/>
            <p:nvPr/>
          </p:nvSpPr>
          <p:spPr>
            <a:xfrm>
              <a:off x="-1" y="4511064"/>
              <a:ext cx="3136117"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Data</a:t>
              </a:r>
            </a:p>
          </p:txBody>
        </p:sp>
      </p:grpSp>
    </p:spTree>
    <p:extLst>
      <p:ext uri="{BB962C8B-B14F-4D97-AF65-F5344CB8AC3E}">
        <p14:creationId xmlns:p14="http://schemas.microsoft.com/office/powerpoint/2010/main" val="114896460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spcBef>
                <a:spcPct val="0"/>
              </a:spcBef>
            </a:pPr>
            <a:endParaRPr lang="en-US" sz="2000" kern="0">
              <a:ln w="3175">
                <a:noFill/>
              </a:ln>
              <a:solidFill>
                <a:srgbClr val="000000"/>
              </a:solidFill>
              <a:latin typeface="Segoe UI Semibold"/>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3</a:t>
            </a:r>
            <a:r>
              <a:rPr lang="en-US" baseline="30000"/>
              <a:t>rd</a:t>
            </a:r>
            <a:r>
              <a:rPr lang="en-US"/>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err="1"/>
              <a:t>IoMT</a:t>
            </a:r>
            <a:endParaRPr lang="en-US"/>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a:lnSpc>
                <a:spcPct val="90000"/>
              </a:lnSpc>
            </a:pPr>
            <a:r>
              <a:rPr lang="en-US"/>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Ingest &amp; Enrich</a:t>
            </a:r>
          </a:p>
          <a:p>
            <a:pPr defTabSz="932384">
              <a:spcBef>
                <a:spcPts val="600"/>
              </a:spcBef>
            </a:pPr>
            <a:r>
              <a:rPr lang="en-US" sz="1200"/>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Persist</a:t>
            </a:r>
          </a:p>
          <a:p>
            <a:pPr defTabSz="932384">
              <a:spcBef>
                <a:spcPts val="600"/>
              </a:spcBef>
            </a:pPr>
            <a:r>
              <a:rPr lang="en-US" sz="1200"/>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Query &amp; Provision</a:t>
            </a:r>
          </a:p>
          <a:p>
            <a:pPr defTabSz="932384">
              <a:spcBef>
                <a:spcPts val="600"/>
              </a:spcBef>
            </a:pPr>
            <a:r>
              <a:rPr lang="en-US" sz="1100"/>
              <a:t>Provision and manage access for querying, exploration, operationalization.</a:t>
            </a:r>
          </a:p>
          <a:p>
            <a:pPr defTabSz="932384">
              <a:spcBef>
                <a:spcPts val="600"/>
              </a:spcBef>
            </a:pPr>
            <a:endParaRPr lang="en-US" sz="1200"/>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Intelligence</a:t>
            </a:r>
          </a:p>
          <a:p>
            <a:pPr defTabSz="932384">
              <a:spcBef>
                <a:spcPts val="600"/>
              </a:spcBef>
            </a:pPr>
            <a:r>
              <a:rPr lang="en-US" sz="1200"/>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Scale</a:t>
            </a:r>
          </a:p>
          <a:p>
            <a:pPr defTabSz="932384">
              <a:spcBef>
                <a:spcPts val="600"/>
              </a:spcBef>
            </a:pPr>
            <a:r>
              <a:rPr lang="en-US" sz="1200"/>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84">
              <a:spcBef>
                <a:spcPts val="600"/>
              </a:spcBef>
            </a:pPr>
            <a:r>
              <a:rPr lang="en-US" sz="1400" kern="0">
                <a:solidFill>
                  <a:schemeClr val="tx2"/>
                </a:solidFill>
                <a:latin typeface="+mj-lt"/>
                <a:ea typeface="Segoe UI Black" panose="020B0A02040204020203" pitchFamily="34" charset="0"/>
              </a:rPr>
              <a:t>Trust</a:t>
            </a:r>
          </a:p>
          <a:p>
            <a:pPr defTabSz="932384">
              <a:spcBef>
                <a:spcPts val="600"/>
              </a:spcBef>
            </a:pPr>
            <a:r>
              <a:rPr lang="en-US" sz="1200"/>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B8F82-DBE5-4114-BD5A-34E2904C8D6C}"/>
              </a:ext>
            </a:extLst>
          </p:cNvPr>
          <p:cNvSpPr>
            <a:spLocks noGrp="1"/>
          </p:cNvSpPr>
          <p:nvPr>
            <p:ph type="title"/>
          </p:nvPr>
        </p:nvSpPr>
        <p:spPr/>
        <p:txBody>
          <a:bodyPr/>
          <a:lstStyle/>
          <a:p>
            <a:r>
              <a:rPr lang="en-US"/>
              <a:t>Two offerings to meet your needs</a:t>
            </a:r>
          </a:p>
        </p:txBody>
      </p:sp>
      <p:sp>
        <p:nvSpPr>
          <p:cNvPr id="12" name="Rectangle: Rounded Corners 23">
            <a:extLst>
              <a:ext uri="{FF2B5EF4-FFF2-40B4-BE49-F238E27FC236}">
                <a16:creationId xmlns:a16="http://schemas.microsoft.com/office/drawing/2014/main" id="{16530DA4-2C20-4A4D-A342-BCBC08765DA7}"/>
              </a:ext>
            </a:extLst>
          </p:cNvPr>
          <p:cNvSpPr/>
          <p:nvPr/>
        </p:nvSpPr>
        <p:spPr bwMode="auto">
          <a:xfrm>
            <a:off x="8750679" y="3003680"/>
            <a:ext cx="2182486" cy="738664"/>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FHIR Server for Azure</a:t>
            </a:r>
          </a:p>
        </p:txBody>
      </p:sp>
      <p:sp>
        <p:nvSpPr>
          <p:cNvPr id="13" name="Rectangle: Rounded Corners 23">
            <a:extLst>
              <a:ext uri="{FF2B5EF4-FFF2-40B4-BE49-F238E27FC236}">
                <a16:creationId xmlns:a16="http://schemas.microsoft.com/office/drawing/2014/main" id="{C4F9E079-1445-4614-AA8D-3A8F3B934DD4}"/>
              </a:ext>
            </a:extLst>
          </p:cNvPr>
          <p:cNvSpPr/>
          <p:nvPr/>
        </p:nvSpPr>
        <p:spPr bwMode="auto">
          <a:xfrm>
            <a:off x="8566319" y="5235330"/>
            <a:ext cx="2551206" cy="461665"/>
          </a:xfrm>
          <a:prstGeom prst="rect">
            <a:avLst/>
          </a:prstGeom>
          <a:noFill/>
          <a:ln w="222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mj-lt"/>
                <a:ea typeface="+mn-ea"/>
                <a:cs typeface="Segoe UI Semilight" panose="020B0402040204020203" pitchFamily="34" charset="0"/>
              </a:rPr>
              <a:t>Azure API for FHIR</a:t>
            </a:r>
          </a:p>
        </p:txBody>
      </p:sp>
      <p:sp>
        <p:nvSpPr>
          <p:cNvPr id="14" name="Arrow: Pentagon 13">
            <a:extLst>
              <a:ext uri="{FF2B5EF4-FFF2-40B4-BE49-F238E27FC236}">
                <a16:creationId xmlns:a16="http://schemas.microsoft.com/office/drawing/2014/main" id="{2B39F2CA-558A-4B26-A494-E902C9A7614E}"/>
              </a:ext>
            </a:extLst>
          </p:cNvPr>
          <p:cNvSpPr/>
          <p:nvPr/>
        </p:nvSpPr>
        <p:spPr bwMode="auto">
          <a:xfrm>
            <a:off x="0" y="1650147"/>
            <a:ext cx="7905508" cy="4323616"/>
          </a:xfrm>
          <a:prstGeom prst="homePlate">
            <a:avLst>
              <a:gd name="adj" fmla="val 21771"/>
            </a:avLst>
          </a:prstGeom>
          <a:solidFill>
            <a:schemeClr val="bg1"/>
          </a:solidFill>
          <a:ln w="10795" cap="flat" cmpd="sng" algn="ctr">
            <a:noFill/>
            <a:prstDash val="solid"/>
          </a:ln>
          <a:effectLst>
            <a:outerShdw blurRad="127000" algn="tl" rotWithShape="0">
              <a:prstClr val="black">
                <a:alpha val="20000"/>
              </a:prstClr>
            </a:outerShdw>
          </a:effectLst>
        </p:spPr>
        <p:txBody>
          <a:bodyPr vert="horz" wrap="square" lIns="0" tIns="53778" rIns="0" bIns="53778" numCol="1" rtlCol="0" anchor="ctr" anchorCtr="0" compatLnSpc="1">
            <a:prstTxWarp prst="textNoShape">
              <a:avLst/>
            </a:prstTxWarp>
          </a:bodyPr>
          <a:lstStyle/>
          <a:p>
            <a:pPr algn="ctr" defTabSz="1075143" fontAlgn="base">
              <a:spcBef>
                <a:spcPct val="0"/>
              </a:spcBef>
              <a:spcAft>
                <a:spcPct val="0"/>
              </a:spcAft>
            </a:pPr>
            <a:endParaRPr lang="en-US" sz="2307" kern="0">
              <a:gradFill>
                <a:gsLst>
                  <a:gs pos="0">
                    <a:srgbClr val="FFFFFF"/>
                  </a:gs>
                  <a:gs pos="100000">
                    <a:srgbClr val="FFFFFF"/>
                  </a:gs>
                </a:gsLst>
                <a:lin ang="5400000" scaled="0"/>
              </a:gradFill>
              <a:latin typeface="Segoe UI Semilight"/>
            </a:endParaRPr>
          </a:p>
        </p:txBody>
      </p:sp>
      <p:sp>
        <p:nvSpPr>
          <p:cNvPr id="18" name="Rectangle 17">
            <a:extLst>
              <a:ext uri="{FF2B5EF4-FFF2-40B4-BE49-F238E27FC236}">
                <a16:creationId xmlns:a16="http://schemas.microsoft.com/office/drawing/2014/main" id="{22279EAB-E546-4154-843A-F97F2D764BD4}"/>
              </a:ext>
            </a:extLst>
          </p:cNvPr>
          <p:cNvSpPr/>
          <p:nvPr/>
        </p:nvSpPr>
        <p:spPr>
          <a:xfrm>
            <a:off x="455995" y="2140729"/>
            <a:ext cx="5999234" cy="3757952"/>
          </a:xfrm>
          <a:prstGeom prst="rect">
            <a:avLst/>
          </a:prstGeom>
        </p:spPr>
        <p:txBody>
          <a:bodyPr wrap="square" lIns="0">
            <a:spAutoFit/>
          </a:bodyPr>
          <a:lstStyle/>
          <a:p>
            <a:pPr marL="0" lvl="1">
              <a:lnSpc>
                <a:spcPct val="90000"/>
              </a:lnSpc>
              <a:spcBef>
                <a:spcPts val="1200"/>
              </a:spcBef>
            </a:pPr>
            <a:r>
              <a:rPr lang="en-US">
                <a:solidFill>
                  <a:schemeClr val="tx2"/>
                </a:solidFill>
                <a:latin typeface="+mj-lt"/>
              </a:rPr>
              <a:t>Open source, full control</a:t>
            </a:r>
          </a:p>
          <a:p>
            <a:pPr marL="0" lvl="2">
              <a:lnSpc>
                <a:spcPct val="90000"/>
              </a:lnSpc>
              <a:spcBef>
                <a:spcPts val="1200"/>
              </a:spcBef>
            </a:pPr>
            <a:r>
              <a:rPr lang="en-US">
                <a:solidFill>
                  <a:srgbClr val="000000"/>
                </a:solidFill>
              </a:rPr>
              <a:t>Built managed and maintained by the Microsoft Healthcare engineering team. </a:t>
            </a:r>
          </a:p>
          <a:p>
            <a:pPr marL="0" lvl="2">
              <a:lnSpc>
                <a:spcPct val="90000"/>
              </a:lnSpc>
              <a:spcBef>
                <a:spcPts val="1200"/>
              </a:spcBef>
            </a:pPr>
            <a:r>
              <a:rPr lang="en-US">
                <a:solidFill>
                  <a:srgbClr val="000000"/>
                </a:solidFill>
              </a:rPr>
              <a:t>Designed to enable you to operate and manage compliance.</a:t>
            </a:r>
          </a:p>
          <a:p>
            <a:pPr marL="0" lvl="1">
              <a:lnSpc>
                <a:spcPct val="90000"/>
              </a:lnSpc>
              <a:spcBef>
                <a:spcPts val="1200"/>
              </a:spcBef>
            </a:pPr>
            <a:endParaRPr lang="en-US">
              <a:solidFill>
                <a:schemeClr val="tx2"/>
              </a:solidFill>
              <a:latin typeface="+mj-lt"/>
            </a:endParaRPr>
          </a:p>
          <a:p>
            <a:pPr marL="0" lvl="1">
              <a:lnSpc>
                <a:spcPct val="90000"/>
              </a:lnSpc>
              <a:spcBef>
                <a:spcPts val="1200"/>
              </a:spcBef>
            </a:pPr>
            <a:r>
              <a:rPr lang="en-US">
                <a:solidFill>
                  <a:schemeClr val="tx2"/>
                </a:solidFill>
                <a:latin typeface="+mj-lt"/>
              </a:rPr>
              <a:t>Fully managed Azure offering</a:t>
            </a:r>
          </a:p>
          <a:p>
            <a:pPr marL="0" lvl="2">
              <a:lnSpc>
                <a:spcPct val="90000"/>
              </a:lnSpc>
              <a:spcBef>
                <a:spcPts val="1200"/>
              </a:spcBef>
            </a:pPr>
            <a:r>
              <a:rPr lang="en-US">
                <a:solidFill>
                  <a:srgbClr val="000000"/>
                </a:solidFill>
              </a:rPr>
              <a:t>Distribution of the open source project, offered as a Platform-as-a-Service in Azure.</a:t>
            </a:r>
          </a:p>
          <a:p>
            <a:pPr marL="0" lvl="2">
              <a:lnSpc>
                <a:spcPct val="90000"/>
              </a:lnSpc>
              <a:spcBef>
                <a:spcPts val="1200"/>
              </a:spcBef>
            </a:pPr>
            <a:r>
              <a:rPr lang="en-US">
                <a:solidFill>
                  <a:srgbClr val="000000"/>
                </a:solidFill>
              </a:rPr>
              <a:t>Meets regulatory compliance requirements for Protected Healthcare Information (PHI).</a:t>
            </a:r>
          </a:p>
        </p:txBody>
      </p:sp>
      <p:pic>
        <p:nvPicPr>
          <p:cNvPr id="5" name="Picture 4">
            <a:extLst>
              <a:ext uri="{FF2B5EF4-FFF2-40B4-BE49-F238E27FC236}">
                <a16:creationId xmlns:a16="http://schemas.microsoft.com/office/drawing/2014/main" id="{5B9C223E-5D4D-D149-9821-DDB675125662}"/>
              </a:ext>
            </a:extLst>
          </p:cNvPr>
          <p:cNvPicPr>
            <a:picLocks noChangeAspect="1"/>
          </p:cNvPicPr>
          <p:nvPr/>
        </p:nvPicPr>
        <p:blipFill>
          <a:blip r:embed="rId2"/>
          <a:stretch>
            <a:fillRect/>
          </a:stretch>
        </p:blipFill>
        <p:spPr>
          <a:xfrm>
            <a:off x="9384722" y="2092096"/>
            <a:ext cx="914400" cy="914400"/>
          </a:xfrm>
          <a:prstGeom prst="rect">
            <a:avLst/>
          </a:prstGeom>
        </p:spPr>
      </p:pic>
      <p:pic>
        <p:nvPicPr>
          <p:cNvPr id="19" name="Graphic 18">
            <a:extLst>
              <a:ext uri="{FF2B5EF4-FFF2-40B4-BE49-F238E27FC236}">
                <a16:creationId xmlns:a16="http://schemas.microsoft.com/office/drawing/2014/main" id="{BF799D6F-3FAD-2041-B2EB-A219613575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84722" y="4326561"/>
            <a:ext cx="914400" cy="914400"/>
          </a:xfrm>
          <a:prstGeom prst="rect">
            <a:avLst/>
          </a:prstGeom>
        </p:spPr>
      </p:pic>
    </p:spTree>
    <p:extLst>
      <p:ext uri="{BB962C8B-B14F-4D97-AF65-F5344CB8AC3E}">
        <p14:creationId xmlns:p14="http://schemas.microsoft.com/office/powerpoint/2010/main" val="23283743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3B8B0F1-32D1-AA44-88B5-BF4525580380}"/>
              </a:ext>
            </a:extLst>
          </p:cNvPr>
          <p:cNvGrpSpPr/>
          <p:nvPr/>
        </p:nvGrpSpPr>
        <p:grpSpPr>
          <a:xfrm>
            <a:off x="5939059" y="2381223"/>
            <a:ext cx="2905127" cy="3445868"/>
            <a:chOff x="5939059" y="2381223"/>
            <a:chExt cx="2905127" cy="3445868"/>
          </a:xfrm>
        </p:grpSpPr>
        <p:grpSp>
          <p:nvGrpSpPr>
            <p:cNvPr id="70" name="Group 69">
              <a:extLst>
                <a:ext uri="{FF2B5EF4-FFF2-40B4-BE49-F238E27FC236}">
                  <a16:creationId xmlns:a16="http://schemas.microsoft.com/office/drawing/2014/main" id="{DE427942-1F24-094B-9D6D-936DA9D32DDE}"/>
                </a:ext>
              </a:extLst>
            </p:cNvPr>
            <p:cNvGrpSpPr/>
            <p:nvPr/>
          </p:nvGrpSpPr>
          <p:grpSpPr>
            <a:xfrm>
              <a:off x="5939059" y="2381223"/>
              <a:ext cx="2905127" cy="3445868"/>
              <a:chOff x="5939059" y="2381223"/>
              <a:chExt cx="2905127" cy="3445868"/>
            </a:xfrm>
            <a:solidFill>
              <a:schemeClr val="accent5"/>
            </a:solidFill>
          </p:grpSpPr>
          <p:sp>
            <p:nvSpPr>
              <p:cNvPr id="2" name="Rectangle 1">
                <a:extLst>
                  <a:ext uri="{FF2B5EF4-FFF2-40B4-BE49-F238E27FC236}">
                    <a16:creationId xmlns:a16="http://schemas.microsoft.com/office/drawing/2014/main" id="{427961DD-FD68-4B67-B499-000775B8948D}"/>
                  </a:ext>
                </a:extLst>
              </p:cNvPr>
              <p:cNvSpPr/>
              <p:nvPr/>
            </p:nvSpPr>
            <p:spPr bwMode="auto">
              <a:xfrm flipH="1" flipV="1">
                <a:off x="5939059" y="2381223"/>
                <a:ext cx="2905127" cy="34458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TextBox 73">
                <a:extLst>
                  <a:ext uri="{FF2B5EF4-FFF2-40B4-BE49-F238E27FC236}">
                    <a16:creationId xmlns:a16="http://schemas.microsoft.com/office/drawing/2014/main" id="{8DD3DA2A-6AA7-4B48-B7E3-07CAB59649F4}"/>
                  </a:ext>
                </a:extLst>
              </p:cNvPr>
              <p:cNvSpPr txBox="1"/>
              <p:nvPr/>
            </p:nvSpPr>
            <p:spPr>
              <a:xfrm>
                <a:off x="7921055" y="2907361"/>
                <a:ext cx="788999" cy="430887"/>
              </a:xfrm>
              <a:prstGeom prst="rect">
                <a:avLst/>
              </a:prstGeom>
              <a:noFill/>
            </p:spPr>
            <p:txBody>
              <a:bodyPr wrap="none" rtlCol="0">
                <a:spAutoFit/>
              </a:bodyPr>
              <a:lstStyle/>
              <a:p>
                <a:pPr algn="ctr"/>
                <a:r>
                  <a:rPr lang="en-US" sz="1100">
                    <a:latin typeface="Segoe UI" panose="020B0502040204020203" pitchFamily="34" charset="0"/>
                    <a:cs typeface="Segoe UI" panose="020B0502040204020203" pitchFamily="34" charset="0"/>
                  </a:rPr>
                  <a:t>Azure API</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FHIR</a:t>
                </a:r>
              </a:p>
            </p:txBody>
          </p:sp>
        </p:grpSp>
        <p:pic>
          <p:nvPicPr>
            <p:cNvPr id="71" name="Graphic 70">
              <a:extLst>
                <a:ext uri="{FF2B5EF4-FFF2-40B4-BE49-F238E27FC236}">
                  <a16:creationId xmlns:a16="http://schemas.microsoft.com/office/drawing/2014/main" id="{64E57ED6-3E84-944D-9299-661FC38727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88050" y="2491189"/>
              <a:ext cx="483355" cy="483355"/>
            </a:xfrm>
            <a:prstGeom prst="rect">
              <a:avLst/>
            </a:prstGeom>
          </p:spPr>
        </p:pic>
      </p:grpSp>
      <p:grpSp>
        <p:nvGrpSpPr>
          <p:cNvPr id="52" name="Group 51">
            <a:extLst>
              <a:ext uri="{FF2B5EF4-FFF2-40B4-BE49-F238E27FC236}">
                <a16:creationId xmlns:a16="http://schemas.microsoft.com/office/drawing/2014/main" id="{0200540C-63BC-1D4D-9A23-F6CCBF5309E4}"/>
              </a:ext>
            </a:extLst>
          </p:cNvPr>
          <p:cNvGrpSpPr/>
          <p:nvPr/>
        </p:nvGrpSpPr>
        <p:grpSpPr>
          <a:xfrm>
            <a:off x="5941228" y="1380831"/>
            <a:ext cx="2900883" cy="927605"/>
            <a:chOff x="5941228" y="1380831"/>
            <a:chExt cx="2900883" cy="927605"/>
          </a:xfrm>
        </p:grpSpPr>
        <p:sp>
          <p:nvSpPr>
            <p:cNvPr id="47" name="Rectangle 46">
              <a:extLst>
                <a:ext uri="{FF2B5EF4-FFF2-40B4-BE49-F238E27FC236}">
                  <a16:creationId xmlns:a16="http://schemas.microsoft.com/office/drawing/2014/main" id="{456417D2-1FFD-4EE4-89A3-729B54D3B7CA}"/>
                </a:ext>
              </a:extLst>
            </p:cNvPr>
            <p:cNvSpPr/>
            <p:nvPr/>
          </p:nvSpPr>
          <p:spPr bwMode="auto">
            <a:xfrm>
              <a:off x="5941228" y="1380831"/>
              <a:ext cx="2900883" cy="927605"/>
            </a:xfrm>
            <a:prstGeom prst="rect">
              <a:avLst/>
            </a:prstGeom>
            <a:solidFill>
              <a:schemeClr val="bg1">
                <a:lumMod val="85000"/>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EC9AE93E-36C1-4C4B-BE0B-DB3C04CE9034}"/>
                </a:ext>
              </a:extLst>
            </p:cNvPr>
            <p:cNvGrpSpPr/>
            <p:nvPr/>
          </p:nvGrpSpPr>
          <p:grpSpPr>
            <a:xfrm>
              <a:off x="7782615" y="1423464"/>
              <a:ext cx="1059495" cy="870145"/>
              <a:chOff x="8608732" y="2111773"/>
              <a:chExt cx="1059495" cy="870145"/>
            </a:xfrm>
          </p:grpSpPr>
          <p:pic>
            <p:nvPicPr>
              <p:cNvPr id="68" name="Graphic 67">
                <a:extLst>
                  <a:ext uri="{FF2B5EF4-FFF2-40B4-BE49-F238E27FC236}">
                    <a16:creationId xmlns:a16="http://schemas.microsoft.com/office/drawing/2014/main" id="{817D5B9E-D7F2-4002-97A0-973407B4CBA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14167" y="2111773"/>
                <a:ext cx="457200" cy="457200"/>
              </a:xfrm>
              <a:prstGeom prst="rect">
                <a:avLst/>
              </a:prstGeom>
            </p:spPr>
          </p:pic>
          <p:sp>
            <p:nvSpPr>
              <p:cNvPr id="69" name="TextBox 68">
                <a:extLst>
                  <a:ext uri="{FF2B5EF4-FFF2-40B4-BE49-F238E27FC236}">
                    <a16:creationId xmlns:a16="http://schemas.microsoft.com/office/drawing/2014/main" id="{6ED17FC4-2C27-4364-B6EB-73D4A556A259}"/>
                  </a:ext>
                </a:extLst>
              </p:cNvPr>
              <p:cNvSpPr txBox="1"/>
              <p:nvPr/>
            </p:nvSpPr>
            <p:spPr>
              <a:xfrm>
                <a:off x="8608732" y="2551031"/>
                <a:ext cx="1059495" cy="430887"/>
              </a:xfrm>
              <a:prstGeom prst="rect">
                <a:avLst/>
              </a:prstGeom>
              <a:noFill/>
            </p:spPr>
            <p:txBody>
              <a:bodyPr wrap="square" rtlCol="0">
                <a:spAutoFit/>
              </a:bodyPr>
              <a:lstStyle/>
              <a:p>
                <a:pPr algn="ctr"/>
                <a:r>
                  <a:rPr lang="en-US" sz="1100">
                    <a:latin typeface="Segoe UI" panose="020B0502040204020203" pitchFamily="34" charset="0"/>
                    <a:cs typeface="Segoe UI" panose="020B0502040204020203" pitchFamily="34" charset="0"/>
                  </a:rPr>
                  <a:t>FHIR Server</a:t>
                </a:r>
                <a:br>
                  <a:rPr lang="en-US" sz="1100">
                    <a:latin typeface="Segoe UI" panose="020B0502040204020203" pitchFamily="34" charset="0"/>
                    <a:cs typeface="Segoe UI" panose="020B0502040204020203" pitchFamily="34" charset="0"/>
                  </a:rPr>
                </a:br>
                <a:r>
                  <a:rPr lang="en-US" sz="1100">
                    <a:latin typeface="Segoe UI" panose="020B0502040204020203" pitchFamily="34" charset="0"/>
                    <a:cs typeface="Segoe UI" panose="020B0502040204020203" pitchFamily="34" charset="0"/>
                  </a:rPr>
                  <a:t>for Azure</a:t>
                </a:r>
              </a:p>
            </p:txBody>
          </p:sp>
        </p:grpSp>
      </p:grpSp>
      <p:sp>
        <p:nvSpPr>
          <p:cNvPr id="4" name="Title 3">
            <a:extLst>
              <a:ext uri="{FF2B5EF4-FFF2-40B4-BE49-F238E27FC236}">
                <a16:creationId xmlns:a16="http://schemas.microsoft.com/office/drawing/2014/main" id="{BE3E2A20-3F7A-44A6-9E90-C957B0B988A2}"/>
              </a:ext>
            </a:extLst>
          </p:cNvPr>
          <p:cNvSpPr>
            <a:spLocks noGrp="1"/>
          </p:cNvSpPr>
          <p:nvPr>
            <p:ph type="title"/>
          </p:nvPr>
        </p:nvSpPr>
        <p:spPr/>
        <p:txBody>
          <a:bodyPr/>
          <a:lstStyle/>
          <a:p>
            <a:r>
              <a:rPr lang="en-US"/>
              <a:t>Cloud Models</a:t>
            </a:r>
          </a:p>
        </p:txBody>
      </p:sp>
      <p:sp>
        <p:nvSpPr>
          <p:cNvPr id="7" name="Rectangle 6">
            <a:extLst>
              <a:ext uri="{FF2B5EF4-FFF2-40B4-BE49-F238E27FC236}">
                <a16:creationId xmlns:a16="http://schemas.microsoft.com/office/drawing/2014/main" id="{C2E299AD-3435-4C5D-849C-3B6FAC8D7FA0}"/>
              </a:ext>
            </a:extLst>
          </p:cNvPr>
          <p:cNvSpPr/>
          <p:nvPr/>
        </p:nvSpPr>
        <p:spPr bwMode="auto">
          <a:xfrm>
            <a:off x="786591" y="539806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8" name="Rectangle 7">
            <a:extLst>
              <a:ext uri="{FF2B5EF4-FFF2-40B4-BE49-F238E27FC236}">
                <a16:creationId xmlns:a16="http://schemas.microsoft.com/office/drawing/2014/main" id="{B84397F5-CC56-41F8-960E-9B74DC572BEB}"/>
              </a:ext>
            </a:extLst>
          </p:cNvPr>
          <p:cNvSpPr/>
          <p:nvPr/>
        </p:nvSpPr>
        <p:spPr bwMode="auto">
          <a:xfrm>
            <a:off x="786591" y="489525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9" name="Rectangle 8">
            <a:extLst>
              <a:ext uri="{FF2B5EF4-FFF2-40B4-BE49-F238E27FC236}">
                <a16:creationId xmlns:a16="http://schemas.microsoft.com/office/drawing/2014/main" id="{038F871A-1296-46FB-B61A-FF9459FE37E3}"/>
              </a:ext>
            </a:extLst>
          </p:cNvPr>
          <p:cNvSpPr/>
          <p:nvPr/>
        </p:nvSpPr>
        <p:spPr bwMode="auto">
          <a:xfrm>
            <a:off x="786591" y="439244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0" name="Rectangle 9">
            <a:extLst>
              <a:ext uri="{FF2B5EF4-FFF2-40B4-BE49-F238E27FC236}">
                <a16:creationId xmlns:a16="http://schemas.microsoft.com/office/drawing/2014/main" id="{54CFF424-E38D-459A-A925-51DD63258E92}"/>
              </a:ext>
            </a:extLst>
          </p:cNvPr>
          <p:cNvSpPr/>
          <p:nvPr/>
        </p:nvSpPr>
        <p:spPr bwMode="auto">
          <a:xfrm>
            <a:off x="786591" y="388964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11" name="Rectangle 10">
            <a:extLst>
              <a:ext uri="{FF2B5EF4-FFF2-40B4-BE49-F238E27FC236}">
                <a16:creationId xmlns:a16="http://schemas.microsoft.com/office/drawing/2014/main" id="{489B2898-1712-4835-A783-5BF0D980A445}"/>
              </a:ext>
            </a:extLst>
          </p:cNvPr>
          <p:cNvSpPr/>
          <p:nvPr/>
        </p:nvSpPr>
        <p:spPr bwMode="auto">
          <a:xfrm>
            <a:off x="78659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12" name="Rectangle 11">
            <a:extLst>
              <a:ext uri="{FF2B5EF4-FFF2-40B4-BE49-F238E27FC236}">
                <a16:creationId xmlns:a16="http://schemas.microsoft.com/office/drawing/2014/main" id="{76314776-2944-42FE-AA7B-B9E3A0B06094}"/>
              </a:ext>
            </a:extLst>
          </p:cNvPr>
          <p:cNvSpPr/>
          <p:nvPr/>
        </p:nvSpPr>
        <p:spPr bwMode="auto">
          <a:xfrm>
            <a:off x="78659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13" name="Rectangle 12">
            <a:extLst>
              <a:ext uri="{FF2B5EF4-FFF2-40B4-BE49-F238E27FC236}">
                <a16:creationId xmlns:a16="http://schemas.microsoft.com/office/drawing/2014/main" id="{021237CE-5FEC-4DBB-8892-9C253E7A0B79}"/>
              </a:ext>
            </a:extLst>
          </p:cNvPr>
          <p:cNvSpPr/>
          <p:nvPr/>
        </p:nvSpPr>
        <p:spPr bwMode="auto">
          <a:xfrm>
            <a:off x="78659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14" name="Rectangle 13">
            <a:extLst>
              <a:ext uri="{FF2B5EF4-FFF2-40B4-BE49-F238E27FC236}">
                <a16:creationId xmlns:a16="http://schemas.microsoft.com/office/drawing/2014/main" id="{75B28387-BF21-48BA-82FE-5250DEF03B2B}"/>
              </a:ext>
            </a:extLst>
          </p:cNvPr>
          <p:cNvSpPr/>
          <p:nvPr/>
        </p:nvSpPr>
        <p:spPr bwMode="auto">
          <a:xfrm>
            <a:off x="78659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15" name="Rectangle 14">
            <a:extLst>
              <a:ext uri="{FF2B5EF4-FFF2-40B4-BE49-F238E27FC236}">
                <a16:creationId xmlns:a16="http://schemas.microsoft.com/office/drawing/2014/main" id="{9E1C63D8-00AA-4DBB-8125-FFC6162315E8}"/>
              </a:ext>
            </a:extLst>
          </p:cNvPr>
          <p:cNvSpPr/>
          <p:nvPr/>
        </p:nvSpPr>
        <p:spPr bwMode="auto">
          <a:xfrm>
            <a:off x="78659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16" name="Rectangle 15">
            <a:extLst>
              <a:ext uri="{FF2B5EF4-FFF2-40B4-BE49-F238E27FC236}">
                <a16:creationId xmlns:a16="http://schemas.microsoft.com/office/drawing/2014/main" id="{588F52D2-E420-4BCC-95F6-3A528FA7D91C}"/>
              </a:ext>
            </a:extLst>
          </p:cNvPr>
          <p:cNvSpPr/>
          <p:nvPr/>
        </p:nvSpPr>
        <p:spPr bwMode="auto">
          <a:xfrm>
            <a:off x="3351051" y="539806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17" name="Rectangle 16">
            <a:extLst>
              <a:ext uri="{FF2B5EF4-FFF2-40B4-BE49-F238E27FC236}">
                <a16:creationId xmlns:a16="http://schemas.microsoft.com/office/drawing/2014/main" id="{9BAB1CB6-2658-4EFF-8206-6B69A056BB25}"/>
              </a:ext>
            </a:extLst>
          </p:cNvPr>
          <p:cNvSpPr/>
          <p:nvPr/>
        </p:nvSpPr>
        <p:spPr bwMode="auto">
          <a:xfrm>
            <a:off x="3351051" y="489525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18" name="Rectangle 17">
            <a:extLst>
              <a:ext uri="{FF2B5EF4-FFF2-40B4-BE49-F238E27FC236}">
                <a16:creationId xmlns:a16="http://schemas.microsoft.com/office/drawing/2014/main" id="{A817BBF4-FFF6-4324-9EA5-72D71DBDB1EE}"/>
              </a:ext>
            </a:extLst>
          </p:cNvPr>
          <p:cNvSpPr/>
          <p:nvPr/>
        </p:nvSpPr>
        <p:spPr bwMode="auto">
          <a:xfrm>
            <a:off x="3351051" y="4392447"/>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19" name="Rectangle 18">
            <a:extLst>
              <a:ext uri="{FF2B5EF4-FFF2-40B4-BE49-F238E27FC236}">
                <a16:creationId xmlns:a16="http://schemas.microsoft.com/office/drawing/2014/main" id="{89608BB4-AF89-46AA-98D5-040A439F3274}"/>
              </a:ext>
            </a:extLst>
          </p:cNvPr>
          <p:cNvSpPr/>
          <p:nvPr/>
        </p:nvSpPr>
        <p:spPr bwMode="auto">
          <a:xfrm>
            <a:off x="3351051" y="388964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0" name="Rectangle 19">
            <a:extLst>
              <a:ext uri="{FF2B5EF4-FFF2-40B4-BE49-F238E27FC236}">
                <a16:creationId xmlns:a16="http://schemas.microsoft.com/office/drawing/2014/main" id="{59712C86-FC58-461B-837F-2DE125B1E40E}"/>
              </a:ext>
            </a:extLst>
          </p:cNvPr>
          <p:cNvSpPr/>
          <p:nvPr/>
        </p:nvSpPr>
        <p:spPr bwMode="auto">
          <a:xfrm>
            <a:off x="3351051" y="3386835"/>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21" name="Rectangle 20">
            <a:extLst>
              <a:ext uri="{FF2B5EF4-FFF2-40B4-BE49-F238E27FC236}">
                <a16:creationId xmlns:a16="http://schemas.microsoft.com/office/drawing/2014/main" id="{A5E7E0C5-F242-4D65-8D00-B51AE9D42B6C}"/>
              </a:ext>
            </a:extLst>
          </p:cNvPr>
          <p:cNvSpPr/>
          <p:nvPr/>
        </p:nvSpPr>
        <p:spPr bwMode="auto">
          <a:xfrm>
            <a:off x="3351051" y="2884029"/>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22" name="Rectangle 21">
            <a:extLst>
              <a:ext uri="{FF2B5EF4-FFF2-40B4-BE49-F238E27FC236}">
                <a16:creationId xmlns:a16="http://schemas.microsoft.com/office/drawing/2014/main" id="{5623EF25-ADF3-4C0B-B08E-958E8FD57C80}"/>
              </a:ext>
            </a:extLst>
          </p:cNvPr>
          <p:cNvSpPr/>
          <p:nvPr/>
        </p:nvSpPr>
        <p:spPr bwMode="auto">
          <a:xfrm>
            <a:off x="3351051" y="2381223"/>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23" name="Rectangle 22">
            <a:extLst>
              <a:ext uri="{FF2B5EF4-FFF2-40B4-BE49-F238E27FC236}">
                <a16:creationId xmlns:a16="http://schemas.microsoft.com/office/drawing/2014/main" id="{9BDA6CE7-05AD-4594-8CF6-D710DB66B29A}"/>
              </a:ext>
            </a:extLst>
          </p:cNvPr>
          <p:cNvSpPr/>
          <p:nvPr/>
        </p:nvSpPr>
        <p:spPr bwMode="auto">
          <a:xfrm>
            <a:off x="3351051" y="1878417"/>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24" name="Rectangle 23">
            <a:extLst>
              <a:ext uri="{FF2B5EF4-FFF2-40B4-BE49-F238E27FC236}">
                <a16:creationId xmlns:a16="http://schemas.microsoft.com/office/drawing/2014/main" id="{FFA11B5B-4B93-48A5-A7F3-FA51A73C52BB}"/>
              </a:ext>
            </a:extLst>
          </p:cNvPr>
          <p:cNvSpPr/>
          <p:nvPr/>
        </p:nvSpPr>
        <p:spPr bwMode="auto">
          <a:xfrm>
            <a:off x="3351051" y="1375611"/>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25" name="Rectangle 24">
            <a:extLst>
              <a:ext uri="{FF2B5EF4-FFF2-40B4-BE49-F238E27FC236}">
                <a16:creationId xmlns:a16="http://schemas.microsoft.com/office/drawing/2014/main" id="{341F4A18-7293-43F6-8202-907CEBE2E51A}"/>
              </a:ext>
            </a:extLst>
          </p:cNvPr>
          <p:cNvSpPr/>
          <p:nvPr/>
        </p:nvSpPr>
        <p:spPr bwMode="auto">
          <a:xfrm>
            <a:off x="5939067" y="5405293"/>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26" name="Rectangle 25">
            <a:extLst>
              <a:ext uri="{FF2B5EF4-FFF2-40B4-BE49-F238E27FC236}">
                <a16:creationId xmlns:a16="http://schemas.microsoft.com/office/drawing/2014/main" id="{072B1E40-5129-4B97-8819-B5932545624D}"/>
              </a:ext>
            </a:extLst>
          </p:cNvPr>
          <p:cNvSpPr/>
          <p:nvPr/>
        </p:nvSpPr>
        <p:spPr bwMode="auto">
          <a:xfrm>
            <a:off x="5939067" y="490248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27" name="Rectangle 26">
            <a:extLst>
              <a:ext uri="{FF2B5EF4-FFF2-40B4-BE49-F238E27FC236}">
                <a16:creationId xmlns:a16="http://schemas.microsoft.com/office/drawing/2014/main" id="{90722CB9-8E3D-4A2A-AF5D-94A0B56BE10C}"/>
              </a:ext>
            </a:extLst>
          </p:cNvPr>
          <p:cNvSpPr/>
          <p:nvPr/>
        </p:nvSpPr>
        <p:spPr bwMode="auto">
          <a:xfrm>
            <a:off x="5939067" y="439968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28" name="Rectangle 27">
            <a:extLst>
              <a:ext uri="{FF2B5EF4-FFF2-40B4-BE49-F238E27FC236}">
                <a16:creationId xmlns:a16="http://schemas.microsoft.com/office/drawing/2014/main" id="{1C6A057E-B934-44A0-9A59-1E72F84C5303}"/>
              </a:ext>
            </a:extLst>
          </p:cNvPr>
          <p:cNvSpPr/>
          <p:nvPr/>
        </p:nvSpPr>
        <p:spPr bwMode="auto">
          <a:xfrm>
            <a:off x="5939067" y="38968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29" name="Rectangle 28">
            <a:extLst>
              <a:ext uri="{FF2B5EF4-FFF2-40B4-BE49-F238E27FC236}">
                <a16:creationId xmlns:a16="http://schemas.microsoft.com/office/drawing/2014/main" id="{C726006D-A19E-4F8D-8029-D51FA079EF8B}"/>
              </a:ext>
            </a:extLst>
          </p:cNvPr>
          <p:cNvSpPr/>
          <p:nvPr/>
        </p:nvSpPr>
        <p:spPr bwMode="auto">
          <a:xfrm>
            <a:off x="5939067" y="33940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0" name="Rectangle 29">
            <a:extLst>
              <a:ext uri="{FF2B5EF4-FFF2-40B4-BE49-F238E27FC236}">
                <a16:creationId xmlns:a16="http://schemas.microsoft.com/office/drawing/2014/main" id="{8AE03B6F-6A53-46C5-9235-A654E0B2B9CE}"/>
              </a:ext>
            </a:extLst>
          </p:cNvPr>
          <p:cNvSpPr/>
          <p:nvPr/>
        </p:nvSpPr>
        <p:spPr bwMode="auto">
          <a:xfrm>
            <a:off x="5939067" y="28912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31" name="Rectangle 30">
            <a:extLst>
              <a:ext uri="{FF2B5EF4-FFF2-40B4-BE49-F238E27FC236}">
                <a16:creationId xmlns:a16="http://schemas.microsoft.com/office/drawing/2014/main" id="{76CC7D8E-BAB0-4498-A842-CDE598863636}"/>
              </a:ext>
            </a:extLst>
          </p:cNvPr>
          <p:cNvSpPr/>
          <p:nvPr/>
        </p:nvSpPr>
        <p:spPr bwMode="auto">
          <a:xfrm>
            <a:off x="5939067" y="23884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32" name="Rectangle 31">
            <a:extLst>
              <a:ext uri="{FF2B5EF4-FFF2-40B4-BE49-F238E27FC236}">
                <a16:creationId xmlns:a16="http://schemas.microsoft.com/office/drawing/2014/main" id="{E235AA51-E3D2-458E-AC36-870CD21280F7}"/>
              </a:ext>
            </a:extLst>
          </p:cNvPr>
          <p:cNvSpPr/>
          <p:nvPr/>
        </p:nvSpPr>
        <p:spPr bwMode="auto">
          <a:xfrm>
            <a:off x="5939067" y="1885650"/>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33" name="Rectangle 32">
            <a:extLst>
              <a:ext uri="{FF2B5EF4-FFF2-40B4-BE49-F238E27FC236}">
                <a16:creationId xmlns:a16="http://schemas.microsoft.com/office/drawing/2014/main" id="{9404F367-BFF8-4B70-B047-8606D1B94281}"/>
              </a:ext>
            </a:extLst>
          </p:cNvPr>
          <p:cNvSpPr/>
          <p:nvPr/>
        </p:nvSpPr>
        <p:spPr bwMode="auto">
          <a:xfrm>
            <a:off x="5939067" y="1382844"/>
            <a:ext cx="1843548" cy="422787"/>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34" name="Rectangle 33">
            <a:extLst>
              <a:ext uri="{FF2B5EF4-FFF2-40B4-BE49-F238E27FC236}">
                <a16:creationId xmlns:a16="http://schemas.microsoft.com/office/drawing/2014/main" id="{49969B00-E83D-4A53-B490-8C7B281C774D}"/>
              </a:ext>
            </a:extLst>
          </p:cNvPr>
          <p:cNvSpPr/>
          <p:nvPr/>
        </p:nvSpPr>
        <p:spPr bwMode="auto">
          <a:xfrm>
            <a:off x="9552049" y="5403281"/>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Networking</a:t>
            </a:r>
          </a:p>
        </p:txBody>
      </p:sp>
      <p:sp>
        <p:nvSpPr>
          <p:cNvPr id="35" name="Rectangle 34">
            <a:extLst>
              <a:ext uri="{FF2B5EF4-FFF2-40B4-BE49-F238E27FC236}">
                <a16:creationId xmlns:a16="http://schemas.microsoft.com/office/drawing/2014/main" id="{2CC7FEBA-F838-4AFA-B89B-BC88ED60DCFB}"/>
              </a:ext>
            </a:extLst>
          </p:cNvPr>
          <p:cNvSpPr/>
          <p:nvPr/>
        </p:nvSpPr>
        <p:spPr bwMode="auto">
          <a:xfrm>
            <a:off x="9552049" y="490047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Storage</a:t>
            </a:r>
          </a:p>
        </p:txBody>
      </p:sp>
      <p:sp>
        <p:nvSpPr>
          <p:cNvPr id="36" name="Rectangle 35">
            <a:extLst>
              <a:ext uri="{FF2B5EF4-FFF2-40B4-BE49-F238E27FC236}">
                <a16:creationId xmlns:a16="http://schemas.microsoft.com/office/drawing/2014/main" id="{604EE029-C8BD-4033-A7A8-135EB9F8C9EF}"/>
              </a:ext>
            </a:extLst>
          </p:cNvPr>
          <p:cNvSpPr/>
          <p:nvPr/>
        </p:nvSpPr>
        <p:spPr bwMode="auto">
          <a:xfrm>
            <a:off x="9552049" y="439766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Servers</a:t>
            </a:r>
          </a:p>
        </p:txBody>
      </p:sp>
      <p:sp>
        <p:nvSpPr>
          <p:cNvPr id="37" name="Rectangle 36">
            <a:extLst>
              <a:ext uri="{FF2B5EF4-FFF2-40B4-BE49-F238E27FC236}">
                <a16:creationId xmlns:a16="http://schemas.microsoft.com/office/drawing/2014/main" id="{70C4CE2C-5A15-4944-B60A-EA231CF03E5E}"/>
              </a:ext>
            </a:extLst>
          </p:cNvPr>
          <p:cNvSpPr/>
          <p:nvPr/>
        </p:nvSpPr>
        <p:spPr bwMode="auto">
          <a:xfrm>
            <a:off x="9552049" y="389486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Virtualization</a:t>
            </a:r>
          </a:p>
        </p:txBody>
      </p:sp>
      <p:sp>
        <p:nvSpPr>
          <p:cNvPr id="38" name="Rectangle 37">
            <a:extLst>
              <a:ext uri="{FF2B5EF4-FFF2-40B4-BE49-F238E27FC236}">
                <a16:creationId xmlns:a16="http://schemas.microsoft.com/office/drawing/2014/main" id="{025FADCD-3DB5-4861-A259-FB6B03DFA023}"/>
              </a:ext>
            </a:extLst>
          </p:cNvPr>
          <p:cNvSpPr/>
          <p:nvPr/>
        </p:nvSpPr>
        <p:spPr bwMode="auto">
          <a:xfrm>
            <a:off x="9552049" y="3392056"/>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O/S</a:t>
            </a:r>
          </a:p>
        </p:txBody>
      </p:sp>
      <p:sp>
        <p:nvSpPr>
          <p:cNvPr id="39" name="Rectangle 38">
            <a:extLst>
              <a:ext uri="{FF2B5EF4-FFF2-40B4-BE49-F238E27FC236}">
                <a16:creationId xmlns:a16="http://schemas.microsoft.com/office/drawing/2014/main" id="{DAC0DE31-55B4-4CF5-9384-E0858CFCD126}"/>
              </a:ext>
            </a:extLst>
          </p:cNvPr>
          <p:cNvSpPr/>
          <p:nvPr/>
        </p:nvSpPr>
        <p:spPr bwMode="auto">
          <a:xfrm>
            <a:off x="9552049" y="2889250"/>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Middleware</a:t>
            </a:r>
          </a:p>
        </p:txBody>
      </p:sp>
      <p:sp>
        <p:nvSpPr>
          <p:cNvPr id="40" name="Rectangle 39">
            <a:extLst>
              <a:ext uri="{FF2B5EF4-FFF2-40B4-BE49-F238E27FC236}">
                <a16:creationId xmlns:a16="http://schemas.microsoft.com/office/drawing/2014/main" id="{0BAB266B-2DEF-4A04-A585-BF82A2F82EF0}"/>
              </a:ext>
            </a:extLst>
          </p:cNvPr>
          <p:cNvSpPr/>
          <p:nvPr/>
        </p:nvSpPr>
        <p:spPr bwMode="auto">
          <a:xfrm>
            <a:off x="9552049" y="2386444"/>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Runtime</a:t>
            </a:r>
          </a:p>
        </p:txBody>
      </p:sp>
      <p:sp>
        <p:nvSpPr>
          <p:cNvPr id="41" name="Rectangle 40">
            <a:extLst>
              <a:ext uri="{FF2B5EF4-FFF2-40B4-BE49-F238E27FC236}">
                <a16:creationId xmlns:a16="http://schemas.microsoft.com/office/drawing/2014/main" id="{CE2C1339-C3EF-4C81-AFD1-5158D1206E84}"/>
              </a:ext>
            </a:extLst>
          </p:cNvPr>
          <p:cNvSpPr/>
          <p:nvPr/>
        </p:nvSpPr>
        <p:spPr bwMode="auto">
          <a:xfrm>
            <a:off x="9552049" y="1883638"/>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Data</a:t>
            </a:r>
          </a:p>
        </p:txBody>
      </p:sp>
      <p:sp>
        <p:nvSpPr>
          <p:cNvPr id="42" name="Rectangle 41">
            <a:extLst>
              <a:ext uri="{FF2B5EF4-FFF2-40B4-BE49-F238E27FC236}">
                <a16:creationId xmlns:a16="http://schemas.microsoft.com/office/drawing/2014/main" id="{073543F3-8B71-49E7-8CA5-EF4D00F7BB24}"/>
              </a:ext>
            </a:extLst>
          </p:cNvPr>
          <p:cNvSpPr/>
          <p:nvPr/>
        </p:nvSpPr>
        <p:spPr bwMode="auto">
          <a:xfrm>
            <a:off x="9552049" y="1380832"/>
            <a:ext cx="1843548" cy="42278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91440" rIns="91440" bIns="91440" numCol="1" rtlCol="0" anchor="ctr" anchorCtr="0" compatLnSpc="1">
            <a:prstTxWarp prst="textNoShape">
              <a:avLst/>
            </a:prstTxWarp>
            <a:noAutofit/>
          </a:bodyPr>
          <a:lstStyle/>
          <a:p>
            <a:pPr marL="0" marR="0" indent="0" algn="ctr" defTabSz="889000" rtl="0" eaLnBrk="1" fontAlgn="base" latinLnBrk="0" hangingPunct="1"/>
            <a:r>
              <a:rPr kumimoji="0" lang="en-US" b="0" i="0" u="none" strike="noStrike" cap="none" normalizeH="0" baseline="0">
                <a:solidFill>
                  <a:schemeClr val="bg1"/>
                </a:solidFill>
                <a:effectLst/>
                <a:latin typeface="+mn-lt"/>
                <a:cs typeface="+mn-cs"/>
              </a:rPr>
              <a:t>Applications</a:t>
            </a:r>
          </a:p>
        </p:txBody>
      </p:sp>
      <p:sp>
        <p:nvSpPr>
          <p:cNvPr id="43" name="TextBox 42">
            <a:extLst>
              <a:ext uri="{FF2B5EF4-FFF2-40B4-BE49-F238E27FC236}">
                <a16:creationId xmlns:a16="http://schemas.microsoft.com/office/drawing/2014/main" id="{CD3FEA95-3088-46AA-92B8-D8DF4F3C65A7}"/>
              </a:ext>
            </a:extLst>
          </p:cNvPr>
          <p:cNvSpPr txBox="1"/>
          <p:nvPr/>
        </p:nvSpPr>
        <p:spPr>
          <a:xfrm>
            <a:off x="796403" y="5815575"/>
            <a:ext cx="1810184" cy="400110"/>
          </a:xfrm>
          <a:prstGeom prst="rect">
            <a:avLst/>
          </a:prstGeom>
          <a:noFill/>
        </p:spPr>
        <p:txBody>
          <a:bodyPr wrap="square" rtlCol="0">
            <a:spAutoFit/>
          </a:bodyPr>
          <a:lstStyle/>
          <a:p>
            <a:pPr algn="ctr"/>
            <a:r>
              <a:rPr lang="en-US" sz="2000">
                <a:solidFill>
                  <a:schemeClr val="tx2"/>
                </a:solidFill>
                <a:latin typeface="+mj-lt"/>
              </a:rPr>
              <a:t>On premises</a:t>
            </a:r>
          </a:p>
        </p:txBody>
      </p:sp>
      <p:sp>
        <p:nvSpPr>
          <p:cNvPr id="44" name="TextBox 43">
            <a:extLst>
              <a:ext uri="{FF2B5EF4-FFF2-40B4-BE49-F238E27FC236}">
                <a16:creationId xmlns:a16="http://schemas.microsoft.com/office/drawing/2014/main" id="{534197B3-54F0-4014-B962-E40364971074}"/>
              </a:ext>
            </a:extLst>
          </p:cNvPr>
          <p:cNvSpPr txBox="1"/>
          <p:nvPr/>
        </p:nvSpPr>
        <p:spPr>
          <a:xfrm>
            <a:off x="3472926" y="5817587"/>
            <a:ext cx="1599797" cy="615553"/>
          </a:xfrm>
          <a:prstGeom prst="rect">
            <a:avLst/>
          </a:prstGeom>
          <a:noFill/>
        </p:spPr>
        <p:txBody>
          <a:bodyPr wrap="none" rtlCol="0">
            <a:spAutoFit/>
          </a:bodyPr>
          <a:lstStyle/>
          <a:p>
            <a:pPr algn="ctr"/>
            <a:r>
              <a:rPr lang="en-US" sz="2000">
                <a:solidFill>
                  <a:schemeClr val="tx2"/>
                </a:solidFill>
                <a:latin typeface="+mj-lt"/>
              </a:rPr>
              <a:t>Infrastructure</a:t>
            </a:r>
          </a:p>
          <a:p>
            <a:pPr algn="ctr"/>
            <a:r>
              <a:rPr lang="en-US" sz="1400">
                <a:solidFill>
                  <a:schemeClr val="tx1">
                    <a:lumMod val="50000"/>
                    <a:lumOff val="50000"/>
                  </a:schemeClr>
                </a:solidFill>
                <a:latin typeface="+mj-lt"/>
              </a:rPr>
              <a:t>(as a Service)</a:t>
            </a:r>
          </a:p>
        </p:txBody>
      </p:sp>
      <p:sp>
        <p:nvSpPr>
          <p:cNvPr id="45" name="TextBox 44">
            <a:extLst>
              <a:ext uri="{FF2B5EF4-FFF2-40B4-BE49-F238E27FC236}">
                <a16:creationId xmlns:a16="http://schemas.microsoft.com/office/drawing/2014/main" id="{B41248AA-BDE3-4360-83B6-D467EB0BCB23}"/>
              </a:ext>
            </a:extLst>
          </p:cNvPr>
          <p:cNvSpPr txBox="1"/>
          <p:nvPr/>
        </p:nvSpPr>
        <p:spPr>
          <a:xfrm>
            <a:off x="6272506" y="5817587"/>
            <a:ext cx="1176669" cy="615553"/>
          </a:xfrm>
          <a:prstGeom prst="rect">
            <a:avLst/>
          </a:prstGeom>
          <a:noFill/>
        </p:spPr>
        <p:txBody>
          <a:bodyPr wrap="none" rtlCol="0">
            <a:spAutoFit/>
          </a:bodyPr>
          <a:lstStyle/>
          <a:p>
            <a:pPr algn="ctr"/>
            <a:r>
              <a:rPr lang="en-US" sz="2000">
                <a:solidFill>
                  <a:schemeClr val="tx2"/>
                </a:solidFill>
                <a:latin typeface="+mj-lt"/>
              </a:rPr>
              <a:t>Platform</a:t>
            </a:r>
          </a:p>
          <a:p>
            <a:pPr algn="ctr"/>
            <a:r>
              <a:rPr lang="en-US" sz="1400">
                <a:solidFill>
                  <a:schemeClr val="tx1">
                    <a:lumMod val="50000"/>
                    <a:lumOff val="50000"/>
                  </a:schemeClr>
                </a:solidFill>
                <a:latin typeface="+mj-lt"/>
              </a:rPr>
              <a:t>(as a Service)</a:t>
            </a:r>
          </a:p>
        </p:txBody>
      </p:sp>
      <p:sp>
        <p:nvSpPr>
          <p:cNvPr id="46" name="TextBox 45">
            <a:extLst>
              <a:ext uri="{FF2B5EF4-FFF2-40B4-BE49-F238E27FC236}">
                <a16:creationId xmlns:a16="http://schemas.microsoft.com/office/drawing/2014/main" id="{4176A77F-BF07-4471-A677-7A60DC803995}"/>
              </a:ext>
            </a:extLst>
          </p:cNvPr>
          <p:cNvSpPr txBox="1"/>
          <p:nvPr/>
        </p:nvSpPr>
        <p:spPr>
          <a:xfrm>
            <a:off x="9905852" y="5822291"/>
            <a:ext cx="1176669" cy="615553"/>
          </a:xfrm>
          <a:prstGeom prst="rect">
            <a:avLst/>
          </a:prstGeom>
          <a:noFill/>
        </p:spPr>
        <p:txBody>
          <a:bodyPr wrap="none" rtlCol="0">
            <a:spAutoFit/>
          </a:bodyPr>
          <a:lstStyle/>
          <a:p>
            <a:pPr algn="ctr"/>
            <a:r>
              <a:rPr lang="en-US" sz="2000">
                <a:solidFill>
                  <a:schemeClr val="tx2"/>
                </a:solidFill>
                <a:latin typeface="+mj-lt"/>
              </a:rPr>
              <a:t>Software</a:t>
            </a:r>
          </a:p>
          <a:p>
            <a:pPr algn="ctr"/>
            <a:r>
              <a:rPr lang="en-US" sz="1400">
                <a:solidFill>
                  <a:schemeClr val="tx1">
                    <a:lumMod val="50000"/>
                    <a:lumOff val="50000"/>
                  </a:schemeClr>
                </a:solidFill>
                <a:latin typeface="+mj-lt"/>
              </a:rPr>
              <a:t>(as a Service)</a:t>
            </a:r>
          </a:p>
        </p:txBody>
      </p:sp>
      <p:sp>
        <p:nvSpPr>
          <p:cNvPr id="48" name="Left Brace 47">
            <a:extLst>
              <a:ext uri="{FF2B5EF4-FFF2-40B4-BE49-F238E27FC236}">
                <a16:creationId xmlns:a16="http://schemas.microsoft.com/office/drawing/2014/main" id="{2F286576-AF80-4634-8530-A3BC0C639C7F}"/>
              </a:ext>
            </a:extLst>
          </p:cNvPr>
          <p:cNvSpPr/>
          <p:nvPr/>
        </p:nvSpPr>
        <p:spPr bwMode="auto">
          <a:xfrm>
            <a:off x="499528" y="1382844"/>
            <a:ext cx="218227" cy="4407193"/>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TextBox 48">
            <a:extLst>
              <a:ext uri="{FF2B5EF4-FFF2-40B4-BE49-F238E27FC236}">
                <a16:creationId xmlns:a16="http://schemas.microsoft.com/office/drawing/2014/main" id="{D54D14B7-A4ED-494D-A774-E9AA890EAC56}"/>
              </a:ext>
            </a:extLst>
          </p:cNvPr>
          <p:cNvSpPr txBox="1"/>
          <p:nvPr/>
        </p:nvSpPr>
        <p:spPr>
          <a:xfrm rot="16200000">
            <a:off x="-208636" y="3439584"/>
            <a:ext cx="1117615" cy="307777"/>
          </a:xfrm>
          <a:prstGeom prst="rect">
            <a:avLst/>
          </a:prstGeom>
          <a:noFill/>
        </p:spPr>
        <p:txBody>
          <a:bodyPr wrap="none" rtlCol="0">
            <a:spAutoFit/>
          </a:bodyPr>
          <a:lstStyle/>
          <a:p>
            <a:pPr algn="ctr"/>
            <a:r>
              <a:rPr lang="en-US" sz="1400">
                <a:latin typeface="+mj-lt"/>
              </a:rPr>
              <a:t>You Manage</a:t>
            </a:r>
          </a:p>
        </p:txBody>
      </p:sp>
      <p:grpSp>
        <p:nvGrpSpPr>
          <p:cNvPr id="61" name="Group 60">
            <a:extLst>
              <a:ext uri="{FF2B5EF4-FFF2-40B4-BE49-F238E27FC236}">
                <a16:creationId xmlns:a16="http://schemas.microsoft.com/office/drawing/2014/main" id="{EC24E358-726A-40BA-8BA8-17CCFF19DEB0}"/>
              </a:ext>
            </a:extLst>
          </p:cNvPr>
          <p:cNvGrpSpPr/>
          <p:nvPr/>
        </p:nvGrpSpPr>
        <p:grpSpPr>
          <a:xfrm>
            <a:off x="2803830" y="1399551"/>
            <a:ext cx="506340" cy="2401030"/>
            <a:chOff x="3115306" y="1920510"/>
            <a:chExt cx="506340" cy="2401030"/>
          </a:xfrm>
        </p:grpSpPr>
        <p:sp>
          <p:nvSpPr>
            <p:cNvPr id="53" name="Left Brace 52">
              <a:extLst>
                <a:ext uri="{FF2B5EF4-FFF2-40B4-BE49-F238E27FC236}">
                  <a16:creationId xmlns:a16="http://schemas.microsoft.com/office/drawing/2014/main" id="{02D89F29-4BA3-4C7E-90EB-A0B0231D27FE}"/>
                </a:ext>
              </a:extLst>
            </p:cNvPr>
            <p:cNvSpPr/>
            <p:nvPr/>
          </p:nvSpPr>
          <p:spPr bwMode="auto">
            <a:xfrm>
              <a:off x="3403419" y="1920510"/>
              <a:ext cx="218227" cy="2401030"/>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68F167F3-4879-422A-9125-6F62786A7203}"/>
                </a:ext>
              </a:extLst>
            </p:cNvPr>
            <p:cNvSpPr txBox="1"/>
            <p:nvPr/>
          </p:nvSpPr>
          <p:spPr>
            <a:xfrm rot="16200000">
              <a:off x="2710387" y="2972047"/>
              <a:ext cx="1117615" cy="307777"/>
            </a:xfrm>
            <a:prstGeom prst="rect">
              <a:avLst/>
            </a:prstGeom>
            <a:noFill/>
          </p:spPr>
          <p:txBody>
            <a:bodyPr wrap="none" rtlCol="0">
              <a:spAutoFit/>
            </a:bodyPr>
            <a:lstStyle/>
            <a:p>
              <a:pPr algn="ctr"/>
              <a:r>
                <a:rPr lang="en-US" sz="1400">
                  <a:latin typeface="+mj-lt"/>
                </a:rPr>
                <a:t>You Manage</a:t>
              </a:r>
            </a:p>
          </p:txBody>
        </p:sp>
      </p:grpSp>
      <p:grpSp>
        <p:nvGrpSpPr>
          <p:cNvPr id="57" name="Group 56">
            <a:extLst>
              <a:ext uri="{FF2B5EF4-FFF2-40B4-BE49-F238E27FC236}">
                <a16:creationId xmlns:a16="http://schemas.microsoft.com/office/drawing/2014/main" id="{83D8BFB9-8E2E-4EC1-BDC0-6E03E4440B3E}"/>
              </a:ext>
            </a:extLst>
          </p:cNvPr>
          <p:cNvGrpSpPr/>
          <p:nvPr/>
        </p:nvGrpSpPr>
        <p:grpSpPr>
          <a:xfrm>
            <a:off x="2806893" y="3816855"/>
            <a:ext cx="506346" cy="2038956"/>
            <a:chOff x="3267701" y="2009222"/>
            <a:chExt cx="506346" cy="2038956"/>
          </a:xfrm>
        </p:grpSpPr>
        <p:sp>
          <p:nvSpPr>
            <p:cNvPr id="55" name="Left Brace 54">
              <a:extLst>
                <a:ext uri="{FF2B5EF4-FFF2-40B4-BE49-F238E27FC236}">
                  <a16:creationId xmlns:a16="http://schemas.microsoft.com/office/drawing/2014/main" id="{7535F5B9-0AB3-4A52-A3BC-36DA007AF493}"/>
                </a:ext>
              </a:extLst>
            </p:cNvPr>
            <p:cNvSpPr/>
            <p:nvPr/>
          </p:nvSpPr>
          <p:spPr bwMode="auto">
            <a:xfrm>
              <a:off x="3555820" y="2072911"/>
              <a:ext cx="218227" cy="1909493"/>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B17F1A86-3794-46E9-83FF-260582240375}"/>
                </a:ext>
              </a:extLst>
            </p:cNvPr>
            <p:cNvSpPr txBox="1"/>
            <p:nvPr/>
          </p:nvSpPr>
          <p:spPr>
            <a:xfrm rot="16200000">
              <a:off x="2402112" y="2874811"/>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58" name="Group 57">
            <a:extLst>
              <a:ext uri="{FF2B5EF4-FFF2-40B4-BE49-F238E27FC236}">
                <a16:creationId xmlns:a16="http://schemas.microsoft.com/office/drawing/2014/main" id="{AAA93276-4816-44FF-88BD-E291B859AA4B}"/>
              </a:ext>
            </a:extLst>
          </p:cNvPr>
          <p:cNvGrpSpPr/>
          <p:nvPr/>
        </p:nvGrpSpPr>
        <p:grpSpPr>
          <a:xfrm>
            <a:off x="5394447" y="2412203"/>
            <a:ext cx="506347" cy="3413481"/>
            <a:chOff x="3267701" y="2072912"/>
            <a:chExt cx="506347" cy="3413481"/>
          </a:xfrm>
        </p:grpSpPr>
        <p:sp>
          <p:nvSpPr>
            <p:cNvPr id="59" name="Left Brace 58">
              <a:extLst>
                <a:ext uri="{FF2B5EF4-FFF2-40B4-BE49-F238E27FC236}">
                  <a16:creationId xmlns:a16="http://schemas.microsoft.com/office/drawing/2014/main" id="{AECB0F71-6272-4B48-820E-FBD54B69DB58}"/>
                </a:ext>
              </a:extLst>
            </p:cNvPr>
            <p:cNvSpPr/>
            <p:nvPr/>
          </p:nvSpPr>
          <p:spPr bwMode="auto">
            <a:xfrm>
              <a:off x="3555821" y="2072912"/>
              <a:ext cx="218227" cy="3413481"/>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TextBox 59">
              <a:extLst>
                <a:ext uri="{FF2B5EF4-FFF2-40B4-BE49-F238E27FC236}">
                  <a16:creationId xmlns:a16="http://schemas.microsoft.com/office/drawing/2014/main" id="{7955118D-A9E1-48F1-BC80-277D92686702}"/>
                </a:ext>
              </a:extLst>
            </p:cNvPr>
            <p:cNvSpPr txBox="1"/>
            <p:nvPr/>
          </p:nvSpPr>
          <p:spPr>
            <a:xfrm rot="16200000">
              <a:off x="2402112" y="3613429"/>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grpSp>
        <p:nvGrpSpPr>
          <p:cNvPr id="62" name="Group 61">
            <a:extLst>
              <a:ext uri="{FF2B5EF4-FFF2-40B4-BE49-F238E27FC236}">
                <a16:creationId xmlns:a16="http://schemas.microsoft.com/office/drawing/2014/main" id="{9EEF8903-9100-47EE-B01E-93210BC06BD9}"/>
              </a:ext>
            </a:extLst>
          </p:cNvPr>
          <p:cNvGrpSpPr/>
          <p:nvPr/>
        </p:nvGrpSpPr>
        <p:grpSpPr>
          <a:xfrm>
            <a:off x="5388993" y="1293660"/>
            <a:ext cx="506340" cy="1117615"/>
            <a:chOff x="3094681" y="1812607"/>
            <a:chExt cx="506340" cy="1117615"/>
          </a:xfrm>
        </p:grpSpPr>
        <p:sp>
          <p:nvSpPr>
            <p:cNvPr id="63" name="Left Brace 62">
              <a:extLst>
                <a:ext uri="{FF2B5EF4-FFF2-40B4-BE49-F238E27FC236}">
                  <a16:creationId xmlns:a16="http://schemas.microsoft.com/office/drawing/2014/main" id="{90CA671F-03D2-4197-9025-92C91ECDFA24}"/>
                </a:ext>
              </a:extLst>
            </p:cNvPr>
            <p:cNvSpPr/>
            <p:nvPr/>
          </p:nvSpPr>
          <p:spPr bwMode="auto">
            <a:xfrm>
              <a:off x="3382794" y="1920510"/>
              <a:ext cx="218227" cy="906874"/>
            </a:xfrm>
            <a:prstGeom prst="leftBrace">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TextBox 63">
              <a:extLst>
                <a:ext uri="{FF2B5EF4-FFF2-40B4-BE49-F238E27FC236}">
                  <a16:creationId xmlns:a16="http://schemas.microsoft.com/office/drawing/2014/main" id="{3B91D269-077B-4284-9AC2-3C9B07FBA172}"/>
                </a:ext>
              </a:extLst>
            </p:cNvPr>
            <p:cNvSpPr txBox="1"/>
            <p:nvPr/>
          </p:nvSpPr>
          <p:spPr>
            <a:xfrm rot="16200000">
              <a:off x="2689762" y="2217526"/>
              <a:ext cx="1117615" cy="307777"/>
            </a:xfrm>
            <a:prstGeom prst="rect">
              <a:avLst/>
            </a:prstGeom>
            <a:noFill/>
          </p:spPr>
          <p:txBody>
            <a:bodyPr wrap="none" rtlCol="0">
              <a:spAutoFit/>
            </a:bodyPr>
            <a:lstStyle/>
            <a:p>
              <a:pPr algn="ctr"/>
              <a:r>
                <a:rPr lang="en-US" sz="1400">
                  <a:latin typeface="+mj-lt"/>
                </a:rPr>
                <a:t>You Manage</a:t>
              </a:r>
            </a:p>
          </p:txBody>
        </p:sp>
      </p:grpSp>
      <p:grpSp>
        <p:nvGrpSpPr>
          <p:cNvPr id="65" name="Group 64">
            <a:extLst>
              <a:ext uri="{FF2B5EF4-FFF2-40B4-BE49-F238E27FC236}">
                <a16:creationId xmlns:a16="http://schemas.microsoft.com/office/drawing/2014/main" id="{4774CE15-C4F5-43E8-884A-9324707B6F08}"/>
              </a:ext>
            </a:extLst>
          </p:cNvPr>
          <p:cNvGrpSpPr/>
          <p:nvPr/>
        </p:nvGrpSpPr>
        <p:grpSpPr>
          <a:xfrm>
            <a:off x="8923511" y="1394281"/>
            <a:ext cx="506349" cy="4421294"/>
            <a:chOff x="3267700" y="2072912"/>
            <a:chExt cx="506349" cy="4421294"/>
          </a:xfrm>
        </p:grpSpPr>
        <p:sp>
          <p:nvSpPr>
            <p:cNvPr id="66" name="Left Brace 65">
              <a:extLst>
                <a:ext uri="{FF2B5EF4-FFF2-40B4-BE49-F238E27FC236}">
                  <a16:creationId xmlns:a16="http://schemas.microsoft.com/office/drawing/2014/main" id="{842FC870-CD3A-4F84-AA23-178CDE1902FE}"/>
                </a:ext>
              </a:extLst>
            </p:cNvPr>
            <p:cNvSpPr/>
            <p:nvPr/>
          </p:nvSpPr>
          <p:spPr bwMode="auto">
            <a:xfrm>
              <a:off x="3555822" y="2072912"/>
              <a:ext cx="218227" cy="4421294"/>
            </a:xfrm>
            <a:prstGeom prst="leftBrace">
              <a:avLst/>
            </a:prstGeom>
            <a:ln w="28575">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TextBox 66">
              <a:extLst>
                <a:ext uri="{FF2B5EF4-FFF2-40B4-BE49-F238E27FC236}">
                  <a16:creationId xmlns:a16="http://schemas.microsoft.com/office/drawing/2014/main" id="{659CDDEB-5EF2-41D2-A790-AAAACD777F5B}"/>
                </a:ext>
              </a:extLst>
            </p:cNvPr>
            <p:cNvSpPr txBox="1"/>
            <p:nvPr/>
          </p:nvSpPr>
          <p:spPr>
            <a:xfrm rot="16200000">
              <a:off x="2402111" y="4130584"/>
              <a:ext cx="2038956" cy="307777"/>
            </a:xfrm>
            <a:prstGeom prst="rect">
              <a:avLst/>
            </a:prstGeom>
            <a:noFill/>
          </p:spPr>
          <p:txBody>
            <a:bodyPr wrap="none" rtlCol="0">
              <a:spAutoFit/>
            </a:bodyPr>
            <a:lstStyle/>
            <a:p>
              <a:pPr algn="ctr"/>
              <a:r>
                <a:rPr lang="en-US" sz="1400">
                  <a:solidFill>
                    <a:schemeClr val="tx2"/>
                  </a:solidFill>
                  <a:latin typeface="+mj-lt"/>
                </a:rPr>
                <a:t>Cloud Provider Manages</a:t>
              </a:r>
            </a:p>
          </p:txBody>
        </p:sp>
      </p:grpSp>
    </p:spTree>
    <p:extLst>
      <p:ext uri="{BB962C8B-B14F-4D97-AF65-F5344CB8AC3E}">
        <p14:creationId xmlns:p14="http://schemas.microsoft.com/office/powerpoint/2010/main" val="861850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EC0A4B59-FCEF-4B9C-A6BE-83C9892D0560}"/>
              </a:ext>
            </a:extLst>
          </p:cNvPr>
          <p:cNvSpPr txBox="1">
            <a:spLocks/>
          </p:cNvSpPr>
          <p:nvPr/>
        </p:nvSpPr>
        <p:spPr>
          <a:xfrm>
            <a:off x="268080" y="216041"/>
            <a:ext cx="11655840" cy="899665"/>
          </a:xfrm>
          <a:prstGeom prst="rect">
            <a:avLst/>
          </a:prstGeom>
        </p:spPr>
        <p:txBody>
          <a:bodyPr vert="horz" wrap="square" lIns="146304" tIns="91440" rIns="146304" bIns="91440" rtlCol="0" anchor="t">
            <a:noAutofit/>
          </a:bodyPr>
          <a:lst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all" spc="500" normalizeH="0" baseline="0" noProof="0">
                <a:ln w="3175">
                  <a:noFill/>
                </a:ln>
                <a:solidFill>
                  <a:srgbClr val="243A5E"/>
                </a:solidFill>
                <a:effectLst/>
                <a:uLnTx/>
                <a:uFillTx/>
                <a:latin typeface="Segoe UI Semibold"/>
                <a:ea typeface="+mn-ea"/>
                <a:cs typeface="Segoe UI Semilight" charset="0"/>
              </a:rPr>
              <a:t>AZURE API for FHIR Example Use Case</a:t>
            </a:r>
          </a:p>
        </p:txBody>
      </p:sp>
      <p:sp>
        <p:nvSpPr>
          <p:cNvPr id="152" name="TextBox 151">
            <a:extLst>
              <a:ext uri="{FF2B5EF4-FFF2-40B4-BE49-F238E27FC236}">
                <a16:creationId xmlns:a16="http://schemas.microsoft.com/office/drawing/2014/main" id="{8AD22327-B22D-4835-A910-004F2BAD30F7}"/>
              </a:ext>
            </a:extLst>
          </p:cNvPr>
          <p:cNvSpPr txBox="1"/>
          <p:nvPr/>
        </p:nvSpPr>
        <p:spPr>
          <a:xfrm>
            <a:off x="3085168" y="1032711"/>
            <a:ext cx="1149955"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INGEST</a:t>
            </a:r>
          </a:p>
        </p:txBody>
      </p:sp>
      <p:sp>
        <p:nvSpPr>
          <p:cNvPr id="151" name="Rectangle 150">
            <a:extLst>
              <a:ext uri="{FF2B5EF4-FFF2-40B4-BE49-F238E27FC236}">
                <a16:creationId xmlns:a16="http://schemas.microsoft.com/office/drawing/2014/main" id="{9AF1F4F7-7C89-4E62-91E6-CF490EE454B3}"/>
              </a:ext>
            </a:extLst>
          </p:cNvPr>
          <p:cNvSpPr/>
          <p:nvPr/>
        </p:nvSpPr>
        <p:spPr bwMode="auto">
          <a:xfrm>
            <a:off x="4975471" y="1569904"/>
            <a:ext cx="1828800" cy="4440070"/>
          </a:xfrm>
          <a:prstGeom prst="rect">
            <a:avLst/>
          </a:prstGeom>
          <a:solidFill>
            <a:schemeClr val="tx2"/>
          </a:solidFill>
          <a:ln>
            <a:solidFill>
              <a:schemeClr val="tx1"/>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Azure API for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v3.0.1 (STU3)</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FHIR v4.0.0 (R4)</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Integration of multiple data sources.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Standard FHIR APIs</a:t>
            </a:r>
            <a:b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 CRUD / Search</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8" name="TextBox 37">
            <a:extLst>
              <a:ext uri="{FF2B5EF4-FFF2-40B4-BE49-F238E27FC236}">
                <a16:creationId xmlns:a16="http://schemas.microsoft.com/office/drawing/2014/main" id="{E7A9B6F2-45F4-4D7A-AC51-0B63305EE3C7}"/>
              </a:ext>
            </a:extLst>
          </p:cNvPr>
          <p:cNvSpPr txBox="1"/>
          <p:nvPr/>
        </p:nvSpPr>
        <p:spPr>
          <a:xfrm>
            <a:off x="4975472" y="1032711"/>
            <a:ext cx="1828800"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PERSIST</a:t>
            </a:r>
          </a:p>
        </p:txBody>
      </p:sp>
      <p:sp>
        <p:nvSpPr>
          <p:cNvPr id="169" name="Rectangle 168">
            <a:extLst>
              <a:ext uri="{FF2B5EF4-FFF2-40B4-BE49-F238E27FC236}">
                <a16:creationId xmlns:a16="http://schemas.microsoft.com/office/drawing/2014/main" id="{6BCB6EFE-414B-4BA3-8DC7-473913A00B6F}"/>
              </a:ext>
            </a:extLst>
          </p:cNvPr>
          <p:cNvSpPr/>
          <p:nvPr/>
        </p:nvSpPr>
        <p:spPr bwMode="auto">
          <a:xfrm>
            <a:off x="3005913" y="6109641"/>
            <a:ext cx="5904884" cy="45912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Security &amp; Audit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Identity management, audit logs, role-based access control</a:t>
            </a:r>
          </a:p>
        </p:txBody>
      </p:sp>
      <p:sp>
        <p:nvSpPr>
          <p:cNvPr id="174" name="Rectangle 173">
            <a:extLst>
              <a:ext uri="{FF2B5EF4-FFF2-40B4-BE49-F238E27FC236}">
                <a16:creationId xmlns:a16="http://schemas.microsoft.com/office/drawing/2014/main" id="{7B48217D-5373-4C32-885F-0710668941DC}"/>
              </a:ext>
            </a:extLst>
          </p:cNvPr>
          <p:cNvSpPr/>
          <p:nvPr/>
        </p:nvSpPr>
        <p:spPr bwMode="auto">
          <a:xfrm>
            <a:off x="7493309" y="2305186"/>
            <a:ext cx="1403767" cy="3688174"/>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Analytics &amp; AI</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1" name="Rectangle 170">
            <a:extLst>
              <a:ext uri="{FF2B5EF4-FFF2-40B4-BE49-F238E27FC236}">
                <a16:creationId xmlns:a16="http://schemas.microsoft.com/office/drawing/2014/main" id="{D259B80F-2DB1-4198-911C-23EA1BD3438E}"/>
              </a:ext>
            </a:extLst>
          </p:cNvPr>
          <p:cNvSpPr/>
          <p:nvPr/>
        </p:nvSpPr>
        <p:spPr bwMode="auto">
          <a:xfrm>
            <a:off x="7623692" y="3012292"/>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HDInsight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SQLDW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Data Lake</a:t>
            </a:r>
          </a:p>
        </p:txBody>
      </p:sp>
      <p:sp>
        <p:nvSpPr>
          <p:cNvPr id="172" name="Rectangle 171">
            <a:extLst>
              <a:ext uri="{FF2B5EF4-FFF2-40B4-BE49-F238E27FC236}">
                <a16:creationId xmlns:a16="http://schemas.microsoft.com/office/drawing/2014/main" id="{1DE24959-6E05-45B7-AA31-A3A7DB4E6900}"/>
              </a:ext>
            </a:extLst>
          </p:cNvPr>
          <p:cNvSpPr/>
          <p:nvPr/>
        </p:nvSpPr>
        <p:spPr bwMode="auto">
          <a:xfrm>
            <a:off x="7623692" y="4502826"/>
            <a:ext cx="1143000" cy="137160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Intelligence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Machine Learning</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Cognitive Services</a:t>
            </a:r>
          </a:p>
        </p:txBody>
      </p:sp>
      <p:sp>
        <p:nvSpPr>
          <p:cNvPr id="173" name="TextBox 172">
            <a:extLst>
              <a:ext uri="{FF2B5EF4-FFF2-40B4-BE49-F238E27FC236}">
                <a16:creationId xmlns:a16="http://schemas.microsoft.com/office/drawing/2014/main" id="{E913F6B8-6712-454C-A192-0C35743386CE}"/>
              </a:ext>
            </a:extLst>
          </p:cNvPr>
          <p:cNvSpPr txBox="1"/>
          <p:nvPr/>
        </p:nvSpPr>
        <p:spPr>
          <a:xfrm>
            <a:off x="7493309"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ENRICH</a:t>
            </a:r>
          </a:p>
        </p:txBody>
      </p:sp>
      <p:sp>
        <p:nvSpPr>
          <p:cNvPr id="17" name="TextBox 16">
            <a:extLst>
              <a:ext uri="{FF2B5EF4-FFF2-40B4-BE49-F238E27FC236}">
                <a16:creationId xmlns:a16="http://schemas.microsoft.com/office/drawing/2014/main" id="{3FAA919D-9057-4237-B278-EB576DE6AAD4}"/>
              </a:ext>
            </a:extLst>
          </p:cNvPr>
          <p:cNvSpPr txBox="1"/>
          <p:nvPr/>
        </p:nvSpPr>
        <p:spPr>
          <a:xfrm rot="16200000">
            <a:off x="9002502" y="3488387"/>
            <a:ext cx="4437479"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lumMod val="75000"/>
                  </a:srgbClr>
                </a:solidFill>
                <a:effectLst/>
                <a:uLnTx/>
                <a:uFillTx/>
                <a:latin typeface="Segoe UI Semibold"/>
                <a:ea typeface="+mn-ea"/>
                <a:cs typeface="+mn-cs"/>
              </a:rPr>
              <a:t>SYSTEMS OF ENGAGEMENT</a:t>
            </a:r>
          </a:p>
        </p:txBody>
      </p:sp>
      <p:sp>
        <p:nvSpPr>
          <p:cNvPr id="176" name="Rectangle 175">
            <a:extLst>
              <a:ext uri="{FF2B5EF4-FFF2-40B4-BE49-F238E27FC236}">
                <a16:creationId xmlns:a16="http://schemas.microsoft.com/office/drawing/2014/main" id="{FCFFBEB8-6A76-4CDC-9FC9-1723BE7CE438}"/>
              </a:ext>
            </a:extLst>
          </p:cNvPr>
          <p:cNvSpPr/>
          <p:nvPr/>
        </p:nvSpPr>
        <p:spPr bwMode="auto">
          <a:xfrm>
            <a:off x="9518221" y="1555880"/>
            <a:ext cx="1403767" cy="5012609"/>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75" name="TextBox 174">
            <a:extLst>
              <a:ext uri="{FF2B5EF4-FFF2-40B4-BE49-F238E27FC236}">
                <a16:creationId xmlns:a16="http://schemas.microsoft.com/office/drawing/2014/main" id="{D833F087-FB76-4119-8B32-B8A24CBDE297}"/>
              </a:ext>
            </a:extLst>
          </p:cNvPr>
          <p:cNvSpPr txBox="1"/>
          <p:nvPr/>
        </p:nvSpPr>
        <p:spPr>
          <a:xfrm>
            <a:off x="9526946" y="1032711"/>
            <a:ext cx="1402033"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PRESENT</a:t>
            </a:r>
          </a:p>
        </p:txBody>
      </p:sp>
      <p:sp>
        <p:nvSpPr>
          <p:cNvPr id="177" name="Rectangle 176">
            <a:extLst>
              <a:ext uri="{FF2B5EF4-FFF2-40B4-BE49-F238E27FC236}">
                <a16:creationId xmlns:a16="http://schemas.microsoft.com/office/drawing/2014/main" id="{EA691BCD-990D-46C3-830B-9FF8FB0E301A}"/>
              </a:ext>
            </a:extLst>
          </p:cNvPr>
          <p:cNvSpPr/>
          <p:nvPr/>
        </p:nvSpPr>
        <p:spPr bwMode="auto">
          <a:xfrm>
            <a:off x="1095149" y="1555879"/>
            <a:ext cx="1403767" cy="501261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800" b="0" i="1" u="none" strike="noStrike" kern="1200" cap="none" spc="0" normalizeH="0" baseline="0" noProof="0">
              <a:ln>
                <a:noFill/>
              </a:ln>
              <a:solidFill>
                <a:srgbClr val="FFFFFF">
                  <a:lumMod val="50000"/>
                </a:srgbClr>
              </a:solidFill>
              <a:effectLst/>
              <a:uLnTx/>
              <a:uFillTx/>
              <a:latin typeface="Segoe UI Semibold"/>
              <a:ea typeface="Segoe UI" pitchFamily="34" charset="0"/>
              <a:cs typeface="Segoe UI" pitchFamily="34" charset="0"/>
            </a:endParaRPr>
          </a:p>
        </p:txBody>
      </p:sp>
      <p:sp>
        <p:nvSpPr>
          <p:cNvPr id="7" name="TextBox 6">
            <a:extLst>
              <a:ext uri="{FF2B5EF4-FFF2-40B4-BE49-F238E27FC236}">
                <a16:creationId xmlns:a16="http://schemas.microsoft.com/office/drawing/2014/main" id="{553EF06F-5A7C-40AB-9810-C7D88E57D8F3}"/>
              </a:ext>
            </a:extLst>
          </p:cNvPr>
          <p:cNvSpPr txBox="1"/>
          <p:nvPr/>
        </p:nvSpPr>
        <p:spPr>
          <a:xfrm rot="16200000">
            <a:off x="-1444515" y="3460687"/>
            <a:ext cx="4437481" cy="627864"/>
          </a:xfrm>
          <a:prstGeom prst="rect">
            <a:avLst/>
          </a:prstGeom>
          <a:noFill/>
        </p:spPr>
        <p:txBody>
          <a:bodyPr wrap="square" lIns="182880" tIns="146304" rIns="182880" bIns="146304" rtlCol="0">
            <a:spAutoFit/>
          </a:bodyPr>
          <a:lstStyle>
            <a:defPPr>
              <a:defRPr lang="en-US"/>
            </a:defPPr>
            <a:lvl1pPr algn="ctr">
              <a:lnSpc>
                <a:spcPct val="90000"/>
              </a:lnSpc>
              <a:spcAft>
                <a:spcPts val="600"/>
              </a:spcAft>
              <a:defRPr sz="2400">
                <a:solidFill>
                  <a:schemeClr val="accent1">
                    <a:lumMod val="10000"/>
                    <a:lumOff val="90000"/>
                  </a:schemeClr>
                </a:solidFill>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lumMod val="75000"/>
                  </a:srgbClr>
                </a:solidFill>
                <a:effectLst/>
                <a:uLnTx/>
                <a:uFillTx/>
                <a:latin typeface="Segoe UI Semibold"/>
                <a:ea typeface="+mn-ea"/>
                <a:cs typeface="+mn-cs"/>
              </a:rPr>
              <a:t>SYSTEMS OF RECORD</a:t>
            </a:r>
          </a:p>
        </p:txBody>
      </p:sp>
      <p:grpSp>
        <p:nvGrpSpPr>
          <p:cNvPr id="132" name="Group 131">
            <a:extLst>
              <a:ext uri="{FF2B5EF4-FFF2-40B4-BE49-F238E27FC236}">
                <a16:creationId xmlns:a16="http://schemas.microsoft.com/office/drawing/2014/main" id="{C5F3F858-52D1-4EE1-8500-0D62CAD154BE}"/>
              </a:ext>
            </a:extLst>
          </p:cNvPr>
          <p:cNvGrpSpPr/>
          <p:nvPr/>
        </p:nvGrpSpPr>
        <p:grpSpPr>
          <a:xfrm>
            <a:off x="1141660" y="1638976"/>
            <a:ext cx="1371600" cy="999425"/>
            <a:chOff x="1551876" y="1790584"/>
            <a:chExt cx="1371600" cy="999425"/>
          </a:xfrm>
        </p:grpSpPr>
        <p:pic>
          <p:nvPicPr>
            <p:cNvPr id="133" name="Graphic 132" descr="Stethoscope">
              <a:extLst>
                <a:ext uri="{FF2B5EF4-FFF2-40B4-BE49-F238E27FC236}">
                  <a16:creationId xmlns:a16="http://schemas.microsoft.com/office/drawing/2014/main" id="{3B6091F8-20E5-4FB5-B502-56D4528A1B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3356" y="1790584"/>
              <a:ext cx="548640" cy="548640"/>
            </a:xfrm>
            <a:prstGeom prst="rect">
              <a:avLst/>
            </a:prstGeom>
          </p:spPr>
        </p:pic>
        <p:sp>
          <p:nvSpPr>
            <p:cNvPr id="134" name="TextBox 133">
              <a:extLst>
                <a:ext uri="{FF2B5EF4-FFF2-40B4-BE49-F238E27FC236}">
                  <a16:creationId xmlns:a16="http://schemas.microsoft.com/office/drawing/2014/main" id="{C3FF7161-A477-4618-AD94-78A91B035E08}"/>
                </a:ext>
              </a:extLst>
            </p:cNvPr>
            <p:cNvSpPr txBox="1"/>
            <p:nvPr/>
          </p:nvSpPr>
          <p:spPr>
            <a:xfrm>
              <a:off x="1551876" y="2351427"/>
              <a:ext cx="1371600" cy="43858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Clinical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Patients, Procedures, Observations</a:t>
              </a:r>
            </a:p>
          </p:txBody>
        </p:sp>
      </p:grpSp>
      <p:grpSp>
        <p:nvGrpSpPr>
          <p:cNvPr id="135" name="Group 134">
            <a:extLst>
              <a:ext uri="{FF2B5EF4-FFF2-40B4-BE49-F238E27FC236}">
                <a16:creationId xmlns:a16="http://schemas.microsoft.com/office/drawing/2014/main" id="{B15EFCC7-F1DD-44BF-9FBD-78DE51B85584}"/>
              </a:ext>
            </a:extLst>
          </p:cNvPr>
          <p:cNvGrpSpPr/>
          <p:nvPr/>
        </p:nvGrpSpPr>
        <p:grpSpPr>
          <a:xfrm>
            <a:off x="1115156" y="2669718"/>
            <a:ext cx="1371600" cy="853231"/>
            <a:chOff x="2897178" y="1850218"/>
            <a:chExt cx="1371600" cy="853231"/>
          </a:xfrm>
        </p:grpSpPr>
        <p:pic>
          <p:nvPicPr>
            <p:cNvPr id="136" name="Graphic 135" descr="DNA">
              <a:extLst>
                <a:ext uri="{FF2B5EF4-FFF2-40B4-BE49-F238E27FC236}">
                  <a16:creationId xmlns:a16="http://schemas.microsoft.com/office/drawing/2014/main" id="{958558A6-9227-4AFB-ACF0-C6FF03D6B0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335162" y="1850218"/>
              <a:ext cx="548640" cy="548640"/>
            </a:xfrm>
            <a:prstGeom prst="rect">
              <a:avLst/>
            </a:prstGeom>
          </p:spPr>
        </p:pic>
        <p:sp>
          <p:nvSpPr>
            <p:cNvPr id="137" name="TextBox 136">
              <a:extLst>
                <a:ext uri="{FF2B5EF4-FFF2-40B4-BE49-F238E27FC236}">
                  <a16:creationId xmlns:a16="http://schemas.microsoft.com/office/drawing/2014/main" id="{44274843-A90A-4EF2-AA11-16C8D7ED37A9}"/>
                </a:ext>
              </a:extLst>
            </p:cNvPr>
            <p:cNvSpPr txBox="1"/>
            <p:nvPr/>
          </p:nvSpPr>
          <p:spPr>
            <a:xfrm>
              <a:off x="2897178" y="2411061"/>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-omics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Genomics, Immunomics</a:t>
              </a:r>
            </a:p>
          </p:txBody>
        </p:sp>
      </p:grpSp>
      <p:grpSp>
        <p:nvGrpSpPr>
          <p:cNvPr id="138" name="Group 137">
            <a:extLst>
              <a:ext uri="{FF2B5EF4-FFF2-40B4-BE49-F238E27FC236}">
                <a16:creationId xmlns:a16="http://schemas.microsoft.com/office/drawing/2014/main" id="{3D899973-22A0-4517-A532-F78CFFBC623B}"/>
              </a:ext>
            </a:extLst>
          </p:cNvPr>
          <p:cNvGrpSpPr/>
          <p:nvPr/>
        </p:nvGrpSpPr>
        <p:grpSpPr>
          <a:xfrm>
            <a:off x="1141660" y="3573497"/>
            <a:ext cx="1371600" cy="991730"/>
            <a:chOff x="4295488" y="1790584"/>
            <a:chExt cx="1371600" cy="991730"/>
          </a:xfrm>
        </p:grpSpPr>
        <p:pic>
          <p:nvPicPr>
            <p:cNvPr id="139" name="Graphic 138" descr="Watch">
              <a:extLst>
                <a:ext uri="{FF2B5EF4-FFF2-40B4-BE49-F238E27FC236}">
                  <a16:creationId xmlns:a16="http://schemas.microsoft.com/office/drawing/2014/main" id="{34FA85C1-E88D-4546-93D5-15BCECF699D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968" y="1790584"/>
              <a:ext cx="548640" cy="548640"/>
            </a:xfrm>
            <a:prstGeom prst="rect">
              <a:avLst/>
            </a:prstGeom>
          </p:spPr>
        </p:pic>
        <p:sp>
          <p:nvSpPr>
            <p:cNvPr id="140" name="TextBox 139">
              <a:extLst>
                <a:ext uri="{FF2B5EF4-FFF2-40B4-BE49-F238E27FC236}">
                  <a16:creationId xmlns:a16="http://schemas.microsoft.com/office/drawing/2014/main" id="{089ADF87-E665-45FB-A65B-836A8E284E6F}"/>
                </a:ext>
              </a:extLst>
            </p:cNvPr>
            <p:cNvSpPr txBox="1"/>
            <p:nvPr/>
          </p:nvSpPr>
          <p:spPr>
            <a:xfrm>
              <a:off x="4295488" y="2351427"/>
              <a:ext cx="1371600" cy="4308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srgbClr val="000000">
                      <a:lumMod val="60000"/>
                      <a:lumOff val="40000"/>
                    </a:srgbClr>
                  </a:solidFill>
                  <a:effectLst/>
                  <a:uLnTx/>
                  <a:uFillTx/>
                  <a:latin typeface="Segoe UI Semibold"/>
                  <a:ea typeface="+mn-ea"/>
                  <a:cs typeface="Segoe UI" panose="020B0502040204020203" pitchFamily="34" charset="0"/>
                </a:rPr>
                <a:t>IoMT</a:t>
              </a: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 Wearables, Monitors</a:t>
              </a:r>
            </a:p>
          </p:txBody>
        </p:sp>
      </p:grpSp>
      <p:grpSp>
        <p:nvGrpSpPr>
          <p:cNvPr id="141" name="Group 140">
            <a:extLst>
              <a:ext uri="{FF2B5EF4-FFF2-40B4-BE49-F238E27FC236}">
                <a16:creationId xmlns:a16="http://schemas.microsoft.com/office/drawing/2014/main" id="{CC57953B-67E9-403D-AD65-99673C358428}"/>
              </a:ext>
            </a:extLst>
          </p:cNvPr>
          <p:cNvGrpSpPr/>
          <p:nvPr/>
        </p:nvGrpSpPr>
        <p:grpSpPr>
          <a:xfrm>
            <a:off x="1141660" y="4536910"/>
            <a:ext cx="1371600" cy="1130230"/>
            <a:chOff x="5667294" y="1790584"/>
            <a:chExt cx="1371600" cy="1130230"/>
          </a:xfrm>
        </p:grpSpPr>
        <p:pic>
          <p:nvPicPr>
            <p:cNvPr id="142" name="Graphic 141" descr="Database">
              <a:extLst>
                <a:ext uri="{FF2B5EF4-FFF2-40B4-BE49-F238E27FC236}">
                  <a16:creationId xmlns:a16="http://schemas.microsoft.com/office/drawing/2014/main" id="{B20D989A-8993-4D41-9B20-8745D52862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78774" y="1790584"/>
              <a:ext cx="548640" cy="548640"/>
            </a:xfrm>
            <a:prstGeom prst="rect">
              <a:avLst/>
            </a:prstGeom>
          </p:spPr>
        </p:pic>
        <p:sp>
          <p:nvSpPr>
            <p:cNvPr id="143" name="TextBox 142">
              <a:extLst>
                <a:ext uri="{FF2B5EF4-FFF2-40B4-BE49-F238E27FC236}">
                  <a16:creationId xmlns:a16="http://schemas.microsoft.com/office/drawing/2014/main" id="{993FFE92-8EE4-46D6-BF03-83C2A37EF9D0}"/>
                </a:ext>
              </a:extLst>
            </p:cNvPr>
            <p:cNvSpPr txBox="1"/>
            <p:nvPr/>
          </p:nvSpPr>
          <p:spPr>
            <a:xfrm>
              <a:off x="5667294" y="2351427"/>
              <a:ext cx="1371600" cy="5693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3</a:t>
              </a:r>
              <a:r>
                <a:rPr kumimoji="0" lang="en-US" sz="1000" b="1" i="0" u="none" strike="noStrike" kern="600" cap="none" spc="0" normalizeH="0" baseline="30000" noProof="0">
                  <a:ln>
                    <a:noFill/>
                  </a:ln>
                  <a:solidFill>
                    <a:srgbClr val="000000"/>
                  </a:solidFill>
                  <a:effectLst/>
                  <a:uLnTx/>
                  <a:uFillTx/>
                  <a:latin typeface="Segoe UI Semibold"/>
                  <a:ea typeface="+mn-ea"/>
                  <a:cs typeface="Segoe UI" panose="020B0502040204020203" pitchFamily="34" charset="0"/>
                </a:rPr>
                <a:t>rd</a:t>
              </a: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 Party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Demographic, Geographic, Psychographic</a:t>
              </a:r>
            </a:p>
          </p:txBody>
        </p:sp>
      </p:grpSp>
      <p:grpSp>
        <p:nvGrpSpPr>
          <p:cNvPr id="144" name="Group 143">
            <a:extLst>
              <a:ext uri="{FF2B5EF4-FFF2-40B4-BE49-F238E27FC236}">
                <a16:creationId xmlns:a16="http://schemas.microsoft.com/office/drawing/2014/main" id="{5FF73B28-35C5-45C6-8CF0-5EEDB48CE0ED}"/>
              </a:ext>
            </a:extLst>
          </p:cNvPr>
          <p:cNvGrpSpPr/>
          <p:nvPr/>
        </p:nvGrpSpPr>
        <p:grpSpPr>
          <a:xfrm>
            <a:off x="1141660" y="5638823"/>
            <a:ext cx="1371600" cy="853231"/>
            <a:chOff x="7039102" y="1790584"/>
            <a:chExt cx="1371600" cy="853231"/>
          </a:xfrm>
        </p:grpSpPr>
        <p:sp>
          <p:nvSpPr>
            <p:cNvPr id="145" name="TextBox 144">
              <a:extLst>
                <a:ext uri="{FF2B5EF4-FFF2-40B4-BE49-F238E27FC236}">
                  <a16:creationId xmlns:a16="http://schemas.microsoft.com/office/drawing/2014/main" id="{A4776110-3887-4460-91C6-2F9ED915F3EE}"/>
                </a:ext>
              </a:extLst>
            </p:cNvPr>
            <p:cNvSpPr txBox="1"/>
            <p:nvPr/>
          </p:nvSpPr>
          <p:spPr>
            <a:xfrm>
              <a:off x="7039102" y="2351427"/>
              <a:ext cx="1371600"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600" cap="none" spc="0" normalizeH="0" baseline="0" noProof="0">
                  <a:ln>
                    <a:noFill/>
                  </a:ln>
                  <a:solidFill>
                    <a:srgbClr val="000000"/>
                  </a:solidFill>
                  <a:effectLst/>
                  <a:uLnTx/>
                  <a:uFillTx/>
                  <a:latin typeface="Segoe UI Semibold"/>
                  <a:ea typeface="+mn-ea"/>
                  <a:cs typeface="Segoe UI" panose="020B0502040204020203" pitchFamily="34" charset="0"/>
                </a:rPr>
                <a:t>Other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0000">
                      <a:lumMod val="60000"/>
                      <a:lumOff val="40000"/>
                    </a:srgbClr>
                  </a:solidFill>
                  <a:effectLst/>
                  <a:uLnTx/>
                  <a:uFillTx/>
                  <a:latin typeface="Segoe UI Semibold"/>
                  <a:ea typeface="+mn-ea"/>
                  <a:cs typeface="Segoe UI" panose="020B0502040204020203" pitchFamily="34" charset="0"/>
                </a:rPr>
                <a:t>CRM, Billing, Marketing</a:t>
              </a:r>
            </a:p>
          </p:txBody>
        </p:sp>
        <p:pic>
          <p:nvPicPr>
            <p:cNvPr id="146" name="Graphic 145" descr="Laptop">
              <a:extLst>
                <a:ext uri="{FF2B5EF4-FFF2-40B4-BE49-F238E27FC236}">
                  <a16:creationId xmlns:a16="http://schemas.microsoft.com/office/drawing/2014/main" id="{35539433-566C-498F-B840-630A9750770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582" y="1790584"/>
              <a:ext cx="548640" cy="548640"/>
            </a:xfrm>
            <a:prstGeom prst="rect">
              <a:avLst/>
            </a:prstGeom>
          </p:spPr>
        </p:pic>
      </p:grpSp>
      <p:sp>
        <p:nvSpPr>
          <p:cNvPr id="178" name="TextBox 177">
            <a:extLst>
              <a:ext uri="{FF2B5EF4-FFF2-40B4-BE49-F238E27FC236}">
                <a16:creationId xmlns:a16="http://schemas.microsoft.com/office/drawing/2014/main" id="{5B01D79F-210A-48E4-AB1B-510A34ED9147}"/>
              </a:ext>
            </a:extLst>
          </p:cNvPr>
          <p:cNvSpPr txBox="1"/>
          <p:nvPr/>
        </p:nvSpPr>
        <p:spPr>
          <a:xfrm>
            <a:off x="1095149" y="1032711"/>
            <a:ext cx="1403767"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GENERATE</a:t>
            </a:r>
          </a:p>
        </p:txBody>
      </p:sp>
      <p:cxnSp>
        <p:nvCxnSpPr>
          <p:cNvPr id="45" name="Straight Arrow Connector 44">
            <a:extLst>
              <a:ext uri="{FF2B5EF4-FFF2-40B4-BE49-F238E27FC236}">
                <a16:creationId xmlns:a16="http://schemas.microsoft.com/office/drawing/2014/main" id="{D157EDD2-DD69-4D99-8DB6-99C4C7C9D524}"/>
              </a:ext>
            </a:extLst>
          </p:cNvPr>
          <p:cNvCxnSpPr>
            <a:cxnSpLocks/>
          </p:cNvCxnSpPr>
          <p:nvPr/>
        </p:nvCxnSpPr>
        <p:spPr>
          <a:xfrm>
            <a:off x="6804271" y="1879930"/>
            <a:ext cx="272267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0F2A76E-17FC-499B-AB4F-913176C2CA78}"/>
              </a:ext>
            </a:extLst>
          </p:cNvPr>
          <p:cNvCxnSpPr>
            <a:cxnSpLocks/>
            <a:stCxn id="174" idx="3"/>
          </p:cNvCxnSpPr>
          <p:nvPr/>
        </p:nvCxnSpPr>
        <p:spPr>
          <a:xfrm>
            <a:off x="8897076" y="4149273"/>
            <a:ext cx="621145"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7487E7AB-8DBE-46E3-8012-C7BA350E5B21}"/>
              </a:ext>
            </a:extLst>
          </p:cNvPr>
          <p:cNvCxnSpPr>
            <a:cxnSpLocks/>
          </p:cNvCxnSpPr>
          <p:nvPr/>
        </p:nvCxnSpPr>
        <p:spPr>
          <a:xfrm>
            <a:off x="6804271" y="3750657"/>
            <a:ext cx="689038"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E7E3C01A-FC75-4485-9F5F-F11AD8DF9C13}"/>
              </a:ext>
            </a:extLst>
          </p:cNvPr>
          <p:cNvCxnSpPr>
            <a:cxnSpLocks/>
            <a:stCxn id="37" idx="3"/>
          </p:cNvCxnSpPr>
          <p:nvPr/>
        </p:nvCxnSpPr>
        <p:spPr>
          <a:xfrm>
            <a:off x="4283752" y="2691184"/>
            <a:ext cx="69171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D76D1263-9B8A-4F95-A2D2-2D270155F89C}"/>
              </a:ext>
            </a:extLst>
          </p:cNvPr>
          <p:cNvCxnSpPr>
            <a:cxnSpLocks/>
            <a:stCxn id="149" idx="3"/>
          </p:cNvCxnSpPr>
          <p:nvPr/>
        </p:nvCxnSpPr>
        <p:spPr>
          <a:xfrm>
            <a:off x="4283752" y="4028790"/>
            <a:ext cx="69901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CB8B748-5EAE-4357-B0EE-A28916D5D434}"/>
              </a:ext>
            </a:extLst>
          </p:cNvPr>
          <p:cNvCxnSpPr>
            <a:cxnSpLocks/>
            <a:stCxn id="150" idx="3"/>
          </p:cNvCxnSpPr>
          <p:nvPr/>
        </p:nvCxnSpPr>
        <p:spPr>
          <a:xfrm>
            <a:off x="4283752" y="5366396"/>
            <a:ext cx="706063"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E99C2215-A7DD-482F-9C1C-66F5EF24F7F1}"/>
              </a:ext>
            </a:extLst>
          </p:cNvPr>
          <p:cNvCxnSpPr>
            <a:cxnSpLocks/>
            <a:endCxn id="37" idx="1"/>
          </p:cNvCxnSpPr>
          <p:nvPr/>
        </p:nvCxnSpPr>
        <p:spPr>
          <a:xfrm>
            <a:off x="2486756" y="2691184"/>
            <a:ext cx="519157"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A7E5EEBD-8B3E-4A0D-820F-26D9711A4552}"/>
              </a:ext>
            </a:extLst>
          </p:cNvPr>
          <p:cNvCxnSpPr>
            <a:cxnSpLocks/>
            <a:stCxn id="37" idx="2"/>
            <a:endCxn id="149" idx="0"/>
          </p:cNvCxnSpPr>
          <p:nvPr/>
        </p:nvCxnSpPr>
        <p:spPr>
          <a:xfrm>
            <a:off x="3644833" y="3285544"/>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356D75B1-F929-4C4E-8A86-4B1B7B0C949F}"/>
              </a:ext>
            </a:extLst>
          </p:cNvPr>
          <p:cNvCxnSpPr>
            <a:cxnSpLocks/>
            <a:stCxn id="149" idx="2"/>
            <a:endCxn id="150" idx="0"/>
          </p:cNvCxnSpPr>
          <p:nvPr/>
        </p:nvCxnSpPr>
        <p:spPr>
          <a:xfrm>
            <a:off x="3644833" y="4623150"/>
            <a:ext cx="0" cy="148886"/>
          </a:xfrm>
          <a:prstGeom prst="straightConnector1">
            <a:avLst/>
          </a:prstGeom>
          <a:ln w="28575">
            <a:solidFill>
              <a:schemeClr val="tx1"/>
            </a:solidFill>
            <a:headEnd type="none" w="med" len="lg"/>
            <a:tailEnd type="triangle" w="lg"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6FF8B3DD-D648-4133-8B71-050D3CD72BD0}"/>
              </a:ext>
            </a:extLst>
          </p:cNvPr>
          <p:cNvSpPr txBox="1"/>
          <p:nvPr/>
        </p:nvSpPr>
        <p:spPr>
          <a:xfrm>
            <a:off x="0" y="1045322"/>
            <a:ext cx="1263022" cy="489365"/>
          </a:xfrm>
          <a:prstGeom prst="rect">
            <a:avLst/>
          </a:prstGeom>
          <a:noFill/>
        </p:spPr>
        <p:txBody>
          <a:bodyPr wrap="square" lIns="0" tIns="146304" rIns="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lumMod val="75000"/>
                  </a:srgbClr>
                </a:solidFill>
                <a:effectLst/>
                <a:uLnTx/>
                <a:uFillTx/>
                <a:latin typeface="Segoe UI Semibold"/>
                <a:ea typeface="+mn-ea"/>
                <a:cs typeface="+mn-cs"/>
              </a:rPr>
              <a:t>DATA FLOW:</a:t>
            </a:r>
          </a:p>
        </p:txBody>
      </p:sp>
      <p:grpSp>
        <p:nvGrpSpPr>
          <p:cNvPr id="63" name="Group 62">
            <a:extLst>
              <a:ext uri="{FF2B5EF4-FFF2-40B4-BE49-F238E27FC236}">
                <a16:creationId xmlns:a16="http://schemas.microsoft.com/office/drawing/2014/main" id="{30A369FC-3D30-447B-B2E7-D228F9754E31}"/>
              </a:ext>
            </a:extLst>
          </p:cNvPr>
          <p:cNvGrpSpPr/>
          <p:nvPr/>
        </p:nvGrpSpPr>
        <p:grpSpPr>
          <a:xfrm>
            <a:off x="9644514" y="4078838"/>
            <a:ext cx="1172620" cy="696154"/>
            <a:chOff x="9370827" y="3078821"/>
            <a:chExt cx="1172620" cy="696154"/>
          </a:xfrm>
        </p:grpSpPr>
        <p:grpSp>
          <p:nvGrpSpPr>
            <p:cNvPr id="22" name="Group 21">
              <a:extLst>
                <a:ext uri="{FF2B5EF4-FFF2-40B4-BE49-F238E27FC236}">
                  <a16:creationId xmlns:a16="http://schemas.microsoft.com/office/drawing/2014/main" id="{56542E06-6986-4524-9C9D-6C4AA30651C5}"/>
                </a:ext>
              </a:extLst>
            </p:cNvPr>
            <p:cNvGrpSpPr/>
            <p:nvPr/>
          </p:nvGrpSpPr>
          <p:grpSpPr>
            <a:xfrm>
              <a:off x="9712924" y="3078821"/>
              <a:ext cx="470428" cy="397257"/>
              <a:chOff x="9712924" y="3078821"/>
              <a:chExt cx="470428" cy="397257"/>
            </a:xfrm>
          </p:grpSpPr>
          <p:grpSp>
            <p:nvGrpSpPr>
              <p:cNvPr id="77" name="Group 76">
                <a:extLst>
                  <a:ext uri="{FF2B5EF4-FFF2-40B4-BE49-F238E27FC236}">
                    <a16:creationId xmlns:a16="http://schemas.microsoft.com/office/drawing/2014/main" id="{E9642501-486D-4EFA-96D8-0348E2DFD03D}"/>
                  </a:ext>
                </a:extLst>
              </p:cNvPr>
              <p:cNvGrpSpPr/>
              <p:nvPr/>
            </p:nvGrpSpPr>
            <p:grpSpPr>
              <a:xfrm>
                <a:off x="9712924" y="3078821"/>
                <a:ext cx="470428" cy="397257"/>
                <a:chOff x="8083571" y="602124"/>
                <a:chExt cx="470428" cy="397257"/>
              </a:xfrm>
            </p:grpSpPr>
            <p:grpSp>
              <p:nvGrpSpPr>
                <p:cNvPr id="78" name="Group 77">
                  <a:extLst>
                    <a:ext uri="{FF2B5EF4-FFF2-40B4-BE49-F238E27FC236}">
                      <a16:creationId xmlns:a16="http://schemas.microsoft.com/office/drawing/2014/main" id="{3F17995A-6B55-412C-9804-AEEA89B8351E}"/>
                    </a:ext>
                  </a:extLst>
                </p:cNvPr>
                <p:cNvGrpSpPr/>
                <p:nvPr/>
              </p:nvGrpSpPr>
              <p:grpSpPr>
                <a:xfrm>
                  <a:off x="8083571" y="602124"/>
                  <a:ext cx="470428" cy="397257"/>
                  <a:chOff x="2104954" y="1575258"/>
                  <a:chExt cx="313283" cy="264555"/>
                </a:xfrm>
              </p:grpSpPr>
              <p:sp>
                <p:nvSpPr>
                  <p:cNvPr id="83" name="Rectangle 9">
                    <a:extLst>
                      <a:ext uri="{FF2B5EF4-FFF2-40B4-BE49-F238E27FC236}">
                        <a16:creationId xmlns:a16="http://schemas.microsoft.com/office/drawing/2014/main" id="{E3F0AEA3-F0C9-4304-B2A6-DC28DFB5B241}"/>
                      </a:ext>
                    </a:extLst>
                  </p:cNvPr>
                  <p:cNvSpPr>
                    <a:spLocks noChangeArrowheads="1"/>
                  </p:cNvSpPr>
                  <p:nvPr/>
                </p:nvSpPr>
                <p:spPr bwMode="auto">
                  <a:xfrm>
                    <a:off x="210495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Line 10">
                    <a:extLst>
                      <a:ext uri="{FF2B5EF4-FFF2-40B4-BE49-F238E27FC236}">
                        <a16:creationId xmlns:a16="http://schemas.microsoft.com/office/drawing/2014/main" id="{6171F2FA-309E-475C-A69C-C602C478881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79" name="Group 78">
                  <a:extLst>
                    <a:ext uri="{FF2B5EF4-FFF2-40B4-BE49-F238E27FC236}">
                      <a16:creationId xmlns:a16="http://schemas.microsoft.com/office/drawing/2014/main" id="{7AED8108-C773-43CC-A5B3-7E1F5CA55E56}"/>
                    </a:ext>
                  </a:extLst>
                </p:cNvPr>
                <p:cNvGrpSpPr/>
                <p:nvPr/>
              </p:nvGrpSpPr>
              <p:grpSpPr>
                <a:xfrm>
                  <a:off x="8357506" y="638047"/>
                  <a:ext cx="143690" cy="35923"/>
                  <a:chOff x="2287367" y="1599181"/>
                  <a:chExt cx="95690" cy="23923"/>
                </a:xfrm>
                <a:solidFill>
                  <a:schemeClr val="tx2"/>
                </a:solidFill>
              </p:grpSpPr>
              <p:sp>
                <p:nvSpPr>
                  <p:cNvPr id="80" name="Oval 11">
                    <a:extLst>
                      <a:ext uri="{FF2B5EF4-FFF2-40B4-BE49-F238E27FC236}">
                        <a16:creationId xmlns:a16="http://schemas.microsoft.com/office/drawing/2014/main" id="{7AB732DE-3335-473D-84A6-42E2F933D83E}"/>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Oval 12">
                    <a:extLst>
                      <a:ext uri="{FF2B5EF4-FFF2-40B4-BE49-F238E27FC236}">
                        <a16:creationId xmlns:a16="http://schemas.microsoft.com/office/drawing/2014/main" id="{FB52852C-6EE3-4D9D-B1C7-69A00E5F78D0}"/>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82" name="Oval 13">
                    <a:extLst>
                      <a:ext uri="{FF2B5EF4-FFF2-40B4-BE49-F238E27FC236}">
                        <a16:creationId xmlns:a16="http://schemas.microsoft.com/office/drawing/2014/main" id="{9FB5A533-AC52-4698-87B3-8CB696CE898E}"/>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5" name="Graphic 94" descr="Medical">
                <a:extLst>
                  <a:ext uri="{FF2B5EF4-FFF2-40B4-BE49-F238E27FC236}">
                    <a16:creationId xmlns:a16="http://schemas.microsoft.com/office/drawing/2014/main" id="{8AC5D4A1-211A-4623-8053-1EAE8654E54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09257" y="3192993"/>
                <a:ext cx="274320" cy="274320"/>
              </a:xfrm>
              <a:prstGeom prst="rect">
                <a:avLst/>
              </a:prstGeom>
            </p:spPr>
          </p:pic>
        </p:grpSp>
        <p:sp>
          <p:nvSpPr>
            <p:cNvPr id="108" name="TextBox 107">
              <a:extLst>
                <a:ext uri="{FF2B5EF4-FFF2-40B4-BE49-F238E27FC236}">
                  <a16:creationId xmlns:a16="http://schemas.microsoft.com/office/drawing/2014/main" id="{A0B48564-F306-4E1D-9047-AF4DBCDAB219}"/>
                </a:ext>
              </a:extLst>
            </p:cNvPr>
            <p:cNvSpPr txBox="1"/>
            <p:nvPr/>
          </p:nvSpPr>
          <p:spPr>
            <a:xfrm>
              <a:off x="9370827" y="3511826"/>
              <a:ext cx="1172620"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Patient / Clinician Portals</a:t>
              </a:r>
            </a:p>
          </p:txBody>
        </p:sp>
      </p:grpSp>
      <p:grpSp>
        <p:nvGrpSpPr>
          <p:cNvPr id="110" name="Group 109">
            <a:extLst>
              <a:ext uri="{FF2B5EF4-FFF2-40B4-BE49-F238E27FC236}">
                <a16:creationId xmlns:a16="http://schemas.microsoft.com/office/drawing/2014/main" id="{56F2BB46-215C-46A7-95B3-DB3BD8970FB5}"/>
              </a:ext>
            </a:extLst>
          </p:cNvPr>
          <p:cNvGrpSpPr/>
          <p:nvPr/>
        </p:nvGrpSpPr>
        <p:grpSpPr>
          <a:xfrm>
            <a:off x="9779931" y="4939691"/>
            <a:ext cx="880346" cy="726529"/>
            <a:chOff x="9551523" y="3866129"/>
            <a:chExt cx="880346" cy="726529"/>
          </a:xfrm>
        </p:grpSpPr>
        <p:grpSp>
          <p:nvGrpSpPr>
            <p:cNvPr id="21" name="Group 20">
              <a:extLst>
                <a:ext uri="{FF2B5EF4-FFF2-40B4-BE49-F238E27FC236}">
                  <a16:creationId xmlns:a16="http://schemas.microsoft.com/office/drawing/2014/main" id="{38BA7876-AC6F-472B-8037-1E92163B49CC}"/>
                </a:ext>
              </a:extLst>
            </p:cNvPr>
            <p:cNvGrpSpPr/>
            <p:nvPr/>
          </p:nvGrpSpPr>
          <p:grpSpPr>
            <a:xfrm>
              <a:off x="9758235" y="3866129"/>
              <a:ext cx="457200" cy="457200"/>
              <a:chOff x="9758235" y="3866129"/>
              <a:chExt cx="457200" cy="457200"/>
            </a:xfrm>
          </p:grpSpPr>
          <p:pic>
            <p:nvPicPr>
              <p:cNvPr id="105" name="Graphic 104" descr="Smart Phone">
                <a:extLst>
                  <a:ext uri="{FF2B5EF4-FFF2-40B4-BE49-F238E27FC236}">
                    <a16:creationId xmlns:a16="http://schemas.microsoft.com/office/drawing/2014/main" id="{6E967D8B-F7AF-46DA-B285-63F8CB955E9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758235" y="3866129"/>
                <a:ext cx="457200" cy="457200"/>
              </a:xfrm>
              <a:prstGeom prst="rect">
                <a:avLst/>
              </a:prstGeom>
            </p:spPr>
          </p:pic>
          <p:pic>
            <p:nvPicPr>
              <p:cNvPr id="106" name="Graphic 105" descr="Heartbeat">
                <a:extLst>
                  <a:ext uri="{FF2B5EF4-FFF2-40B4-BE49-F238E27FC236}">
                    <a16:creationId xmlns:a16="http://schemas.microsoft.com/office/drawing/2014/main" id="{10801FCE-19B3-423A-A984-8A797107C40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95395" y="3995400"/>
                <a:ext cx="182880" cy="182880"/>
              </a:xfrm>
              <a:prstGeom prst="rect">
                <a:avLst/>
              </a:prstGeom>
            </p:spPr>
          </p:pic>
        </p:grpSp>
        <p:sp>
          <p:nvSpPr>
            <p:cNvPr id="109" name="TextBox 108">
              <a:extLst>
                <a:ext uri="{FF2B5EF4-FFF2-40B4-BE49-F238E27FC236}">
                  <a16:creationId xmlns:a16="http://schemas.microsoft.com/office/drawing/2014/main" id="{D9FC67AD-349F-4E19-8B87-315DD5402AFC}"/>
                </a:ext>
              </a:extLst>
            </p:cNvPr>
            <p:cNvSpPr txBox="1"/>
            <p:nvPr/>
          </p:nvSpPr>
          <p:spPr>
            <a:xfrm>
              <a:off x="9551523" y="4329509"/>
              <a:ext cx="880346" cy="263149"/>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Mobile Experiences</a:t>
              </a:r>
            </a:p>
          </p:txBody>
        </p:sp>
      </p:grpSp>
      <p:grpSp>
        <p:nvGrpSpPr>
          <p:cNvPr id="112" name="Group 111">
            <a:extLst>
              <a:ext uri="{FF2B5EF4-FFF2-40B4-BE49-F238E27FC236}">
                <a16:creationId xmlns:a16="http://schemas.microsoft.com/office/drawing/2014/main" id="{C9398082-41A4-44EC-86B3-37875610A388}"/>
              </a:ext>
            </a:extLst>
          </p:cNvPr>
          <p:cNvGrpSpPr/>
          <p:nvPr/>
        </p:nvGrpSpPr>
        <p:grpSpPr>
          <a:xfrm>
            <a:off x="9783445" y="5830917"/>
            <a:ext cx="873318" cy="565480"/>
            <a:chOff x="9517674" y="4563198"/>
            <a:chExt cx="873318" cy="565480"/>
          </a:xfrm>
        </p:grpSpPr>
        <p:grpSp>
          <p:nvGrpSpPr>
            <p:cNvPr id="20" name="Group 19">
              <a:extLst>
                <a:ext uri="{FF2B5EF4-FFF2-40B4-BE49-F238E27FC236}">
                  <a16:creationId xmlns:a16="http://schemas.microsoft.com/office/drawing/2014/main" id="{B937A1D6-2030-45BE-91F1-225EE89EA75B}"/>
                </a:ext>
              </a:extLst>
            </p:cNvPr>
            <p:cNvGrpSpPr/>
            <p:nvPr/>
          </p:nvGrpSpPr>
          <p:grpSpPr>
            <a:xfrm>
              <a:off x="9719492" y="4563198"/>
              <a:ext cx="466989" cy="397257"/>
              <a:chOff x="9716361" y="4563198"/>
              <a:chExt cx="466989" cy="397257"/>
            </a:xfrm>
          </p:grpSpPr>
          <p:grpSp>
            <p:nvGrpSpPr>
              <p:cNvPr id="64" name="Group 63">
                <a:extLst>
                  <a:ext uri="{FF2B5EF4-FFF2-40B4-BE49-F238E27FC236}">
                    <a16:creationId xmlns:a16="http://schemas.microsoft.com/office/drawing/2014/main" id="{A3055E8A-E3FA-4BA4-B3A9-D54C365EF72E}"/>
                  </a:ext>
                </a:extLst>
              </p:cNvPr>
              <p:cNvGrpSpPr/>
              <p:nvPr/>
            </p:nvGrpSpPr>
            <p:grpSpPr>
              <a:xfrm>
                <a:off x="9716361" y="4563198"/>
                <a:ext cx="466989" cy="397257"/>
                <a:chOff x="8087008" y="602124"/>
                <a:chExt cx="466989" cy="397257"/>
              </a:xfrm>
            </p:grpSpPr>
            <p:grpSp>
              <p:nvGrpSpPr>
                <p:cNvPr id="66" name="Group 65">
                  <a:extLst>
                    <a:ext uri="{FF2B5EF4-FFF2-40B4-BE49-F238E27FC236}">
                      <a16:creationId xmlns:a16="http://schemas.microsoft.com/office/drawing/2014/main" id="{2E3E1975-3516-4BE4-B0DD-74015B27B00E}"/>
                    </a:ext>
                  </a:extLst>
                </p:cNvPr>
                <p:cNvGrpSpPr/>
                <p:nvPr/>
              </p:nvGrpSpPr>
              <p:grpSpPr>
                <a:xfrm>
                  <a:off x="8087008" y="602124"/>
                  <a:ext cx="466989" cy="397257"/>
                  <a:chOff x="2107244" y="1575258"/>
                  <a:chExt cx="310993" cy="264555"/>
                </a:xfrm>
              </p:grpSpPr>
              <p:sp>
                <p:nvSpPr>
                  <p:cNvPr id="75" name="Rectangle 9">
                    <a:extLst>
                      <a:ext uri="{FF2B5EF4-FFF2-40B4-BE49-F238E27FC236}">
                        <a16:creationId xmlns:a16="http://schemas.microsoft.com/office/drawing/2014/main" id="{CDEB3CF3-FF4B-44A8-9F0C-1108230847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6" name="Line 10">
                    <a:extLst>
                      <a:ext uri="{FF2B5EF4-FFF2-40B4-BE49-F238E27FC236}">
                        <a16:creationId xmlns:a16="http://schemas.microsoft.com/office/drawing/2014/main" id="{31DBA458-176F-473C-822E-E51128B08B62}"/>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nvGrpSpPr>
                <p:cNvPr id="68" name="Group 67">
                  <a:extLst>
                    <a:ext uri="{FF2B5EF4-FFF2-40B4-BE49-F238E27FC236}">
                      <a16:creationId xmlns:a16="http://schemas.microsoft.com/office/drawing/2014/main" id="{177E0B8E-F095-4737-80C1-0AFCED66AA63}"/>
                    </a:ext>
                  </a:extLst>
                </p:cNvPr>
                <p:cNvGrpSpPr/>
                <p:nvPr/>
              </p:nvGrpSpPr>
              <p:grpSpPr>
                <a:xfrm>
                  <a:off x="8357506" y="638047"/>
                  <a:ext cx="143690" cy="35923"/>
                  <a:chOff x="2287367" y="1599181"/>
                  <a:chExt cx="95690" cy="23923"/>
                </a:xfrm>
                <a:solidFill>
                  <a:schemeClr val="tx2"/>
                </a:solidFill>
              </p:grpSpPr>
              <p:sp>
                <p:nvSpPr>
                  <p:cNvPr id="69" name="Oval 11">
                    <a:extLst>
                      <a:ext uri="{FF2B5EF4-FFF2-40B4-BE49-F238E27FC236}">
                        <a16:creationId xmlns:a16="http://schemas.microsoft.com/office/drawing/2014/main" id="{01BB8769-2AC1-4529-8234-BBD1CD9321B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3" name="Oval 12">
                    <a:extLst>
                      <a:ext uri="{FF2B5EF4-FFF2-40B4-BE49-F238E27FC236}">
                        <a16:creationId xmlns:a16="http://schemas.microsoft.com/office/drawing/2014/main" id="{068D3916-C088-4534-A123-53BE8483BBED}"/>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Oval 13">
                    <a:extLst>
                      <a:ext uri="{FF2B5EF4-FFF2-40B4-BE49-F238E27FC236}">
                        <a16:creationId xmlns:a16="http://schemas.microsoft.com/office/drawing/2014/main" id="{E236C03B-C2BF-4F3C-A2A5-0C58D9113F58}"/>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grpSp>
          <p:pic>
            <p:nvPicPr>
              <p:cNvPr id="94" name="Graphic 93" descr="Heartbeat">
                <a:extLst>
                  <a:ext uri="{FF2B5EF4-FFF2-40B4-BE49-F238E27FC236}">
                    <a16:creationId xmlns:a16="http://schemas.microsoft.com/office/drawing/2014/main" id="{19B417CA-8652-49CD-B54A-91F31587949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12695" y="4679230"/>
                <a:ext cx="274320" cy="274320"/>
              </a:xfrm>
              <a:prstGeom prst="rect">
                <a:avLst/>
              </a:prstGeom>
            </p:spPr>
          </p:pic>
        </p:grpSp>
        <p:sp>
          <p:nvSpPr>
            <p:cNvPr id="111" name="TextBox 110">
              <a:extLst>
                <a:ext uri="{FF2B5EF4-FFF2-40B4-BE49-F238E27FC236}">
                  <a16:creationId xmlns:a16="http://schemas.microsoft.com/office/drawing/2014/main" id="{37F22C03-C2EF-47C5-9B62-801CA38E3000}"/>
                </a:ext>
              </a:extLst>
            </p:cNvPr>
            <p:cNvSpPr txBox="1"/>
            <p:nvPr/>
          </p:nvSpPr>
          <p:spPr>
            <a:xfrm>
              <a:off x="9517674" y="4997104"/>
              <a:ext cx="873318" cy="131574"/>
            </a:xfrm>
            <a:prstGeom prst="rect">
              <a:avLst/>
            </a:prstGeom>
            <a:solidFill>
              <a:schemeClr val="bg1"/>
            </a:solidFill>
          </p:spPr>
          <p:txBody>
            <a:bodyPr wrap="square" lIns="45720" tIns="0" rIns="4572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Dashboards</a:t>
              </a:r>
            </a:p>
          </p:txBody>
        </p:sp>
      </p:grpSp>
      <p:pic>
        <p:nvPicPr>
          <p:cNvPr id="97" name="Picture 2" descr="Image result for microsoft teams logo">
            <a:extLst>
              <a:ext uri="{FF2B5EF4-FFF2-40B4-BE49-F238E27FC236}">
                <a16:creationId xmlns:a16="http://schemas.microsoft.com/office/drawing/2014/main" id="{050B277A-8829-43CD-9770-C0865E09CB98}"/>
              </a:ext>
            </a:extLst>
          </p:cNvPr>
          <p:cNvPicPr>
            <a:picLocks noChangeAspect="1" noChangeArrowheads="1"/>
          </p:cNvPicPr>
          <p:nvPr/>
        </p:nvPicPr>
        <p:blipFill rotWithShape="1">
          <a:blip r:embed="rId19">
            <a:clrChange>
              <a:clrFrom>
                <a:srgbClr val="F5F5F5"/>
              </a:clrFrom>
              <a:clrTo>
                <a:srgbClr val="F5F5F5">
                  <a:alpha val="0"/>
                </a:srgbClr>
              </a:clrTo>
            </a:clrChange>
            <a:biLevel thresh="75000"/>
            <a:extLst>
              <a:ext uri="{BEBA8EAE-BF5A-486C-A8C5-ECC9F3942E4B}">
                <a14:imgProps xmlns:a14="http://schemas.microsoft.com/office/drawing/2010/main">
                  <a14:imgLayer r:embed="rId20">
                    <a14:imgEffect>
                      <a14:brightnessContrast contrast="-20000"/>
                    </a14:imgEffect>
                  </a14:imgLayer>
                </a14:imgProps>
              </a:ext>
              <a:ext uri="{28A0092B-C50C-407E-A947-70E740481C1C}">
                <a14:useLocalDpi xmlns:a14="http://schemas.microsoft.com/office/drawing/2010/main" val="0"/>
              </a:ext>
            </a:extLst>
          </a:blip>
          <a:srcRect l="28111" t="9622" r="27889" b="9622"/>
          <a:stretch/>
        </p:blipFill>
        <p:spPr bwMode="auto">
          <a:xfrm>
            <a:off x="9817799" y="1692039"/>
            <a:ext cx="804610" cy="775304"/>
          </a:xfrm>
          <a:prstGeom prst="rect">
            <a:avLst/>
          </a:prstGeom>
          <a:noFill/>
          <a:extLst>
            <a:ext uri="{909E8E84-426E-40DD-AFC4-6F175D3DCCD1}">
              <a14:hiddenFill xmlns:a14="http://schemas.microsoft.com/office/drawing/2010/main">
                <a:solidFill>
                  <a:srgbClr val="FFFFFF"/>
                </a:solidFill>
              </a14:hiddenFill>
            </a:ext>
          </a:extLst>
        </p:spPr>
      </p:pic>
      <p:pic>
        <p:nvPicPr>
          <p:cNvPr id="98" name="Graphic 97">
            <a:extLst>
              <a:ext uri="{FF2B5EF4-FFF2-40B4-BE49-F238E27FC236}">
                <a16:creationId xmlns:a16="http://schemas.microsoft.com/office/drawing/2014/main" id="{63A86A8D-59D0-4165-87B3-AFF9ABE2ECE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9960035" y="2605147"/>
            <a:ext cx="520139" cy="548640"/>
          </a:xfrm>
          <a:prstGeom prst="rect">
            <a:avLst/>
          </a:prstGeom>
        </p:spPr>
      </p:pic>
      <p:sp>
        <p:nvSpPr>
          <p:cNvPr id="37" name="Rectangle 36">
            <a:extLst>
              <a:ext uri="{FF2B5EF4-FFF2-40B4-BE49-F238E27FC236}">
                <a16:creationId xmlns:a16="http://schemas.microsoft.com/office/drawing/2014/main" id="{8D02D36B-AF82-4F7A-9637-D08CD21AE89B}"/>
              </a:ext>
            </a:extLst>
          </p:cNvPr>
          <p:cNvSpPr/>
          <p:nvPr/>
        </p:nvSpPr>
        <p:spPr bwMode="auto">
          <a:xfrm>
            <a:off x="3005913" y="2096824"/>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Adaptation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Direct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HL7v2.x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CCDA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CSV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itchFamily="2" charset="2"/>
              </a:rPr>
              <a:t> FHIR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Text </a:t>
            </a: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sym typeface="Wingdings" panose="05000000000000000000" pitchFamily="2" charset="2"/>
              </a:rPr>
              <a:t> FHIR</a:t>
            </a:r>
            <a:endPar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49" name="Rectangle 148">
            <a:extLst>
              <a:ext uri="{FF2B5EF4-FFF2-40B4-BE49-F238E27FC236}">
                <a16:creationId xmlns:a16="http://schemas.microsoft.com/office/drawing/2014/main" id="{20C5B56F-53C8-4875-A69B-77709F40EEF6}"/>
              </a:ext>
            </a:extLst>
          </p:cNvPr>
          <p:cNvSpPr/>
          <p:nvPr/>
        </p:nvSpPr>
        <p:spPr bwMode="auto">
          <a:xfrm>
            <a:off x="3005913" y="3434430"/>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Normalize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Terminology Services </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ICD-10, SNOMED CT, LOINC, </a:t>
            </a:r>
            <a:r>
              <a:rPr kumimoji="0" lang="en-US" sz="800" b="0" i="1" u="none" strike="noStrike" kern="1200" cap="none" spc="0" normalizeH="0" baseline="0" noProof="0" err="1">
                <a:ln>
                  <a:noFill/>
                </a:ln>
                <a:solidFill>
                  <a:srgbClr val="FFFFFF">
                    <a:lumMod val="65000"/>
                  </a:srgbClr>
                </a:solidFill>
                <a:effectLst/>
                <a:uLnTx/>
                <a:uFillTx/>
                <a:latin typeface="Segoe UI Semibold"/>
                <a:ea typeface="Segoe UI" pitchFamily="34" charset="0"/>
                <a:cs typeface="Segoe UI" pitchFamily="34" charset="0"/>
              </a:rPr>
              <a:t>RxNorm</a:t>
            </a: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 </a:t>
            </a:r>
          </a:p>
        </p:txBody>
      </p:sp>
      <p:sp>
        <p:nvSpPr>
          <p:cNvPr id="150" name="Rectangle 149">
            <a:extLst>
              <a:ext uri="{FF2B5EF4-FFF2-40B4-BE49-F238E27FC236}">
                <a16:creationId xmlns:a16="http://schemas.microsoft.com/office/drawing/2014/main" id="{92957C04-0B96-4767-A77F-9296A2DAE5C6}"/>
              </a:ext>
            </a:extLst>
          </p:cNvPr>
          <p:cNvSpPr/>
          <p:nvPr/>
        </p:nvSpPr>
        <p:spPr bwMode="auto">
          <a:xfrm>
            <a:off x="3005913" y="4772036"/>
            <a:ext cx="1277839" cy="1188720"/>
          </a:xfrm>
          <a:prstGeom prst="rect">
            <a:avLst/>
          </a:prstGeom>
          <a:solidFill>
            <a:schemeClr val="bg1"/>
          </a:solidFill>
          <a:ln>
            <a:solidFill>
              <a:schemeClr val="tx2"/>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Annotate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Validation</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Profiles)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Labelling</a:t>
            </a:r>
            <a:br>
              <a:rPr kumimoji="0" lang="en-US" sz="800" b="0" i="1"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br>
            <a:r>
              <a:rPr kumimoji="0" lang="en-US" sz="800" b="0" i="1" u="none" strike="noStrike" kern="1200" cap="none" spc="0" normalizeH="0" baseline="0" noProof="0">
                <a:ln>
                  <a:noFill/>
                </a:ln>
                <a:solidFill>
                  <a:srgbClr val="FFFFFF">
                    <a:lumMod val="65000"/>
                  </a:srgbClr>
                </a:solidFill>
                <a:effectLst/>
                <a:uLnTx/>
                <a:uFillTx/>
                <a:latin typeface="Segoe UI Semibold"/>
                <a:ea typeface="Segoe UI" pitchFamily="34" charset="0"/>
                <a:cs typeface="Segoe UI" pitchFamily="34" charset="0"/>
              </a:rPr>
              <a:t>(e.g. Mental Health data)</a:t>
            </a:r>
          </a:p>
        </p:txBody>
      </p:sp>
      <p:pic>
        <p:nvPicPr>
          <p:cNvPr id="2" name="Picture 1">
            <a:extLst>
              <a:ext uri="{FF2B5EF4-FFF2-40B4-BE49-F238E27FC236}">
                <a16:creationId xmlns:a16="http://schemas.microsoft.com/office/drawing/2014/main" id="{1554FF8C-4B46-F642-9706-1668908C6737}"/>
              </a:ext>
            </a:extLst>
          </p:cNvPr>
          <p:cNvPicPr>
            <a:picLocks noChangeAspect="1"/>
          </p:cNvPicPr>
          <p:nvPr/>
        </p:nvPicPr>
        <p:blipFill rotWithShape="1">
          <a:blip r:embed="rId23"/>
          <a:srcRect b="33826"/>
          <a:stretch/>
        </p:blipFill>
        <p:spPr>
          <a:xfrm>
            <a:off x="9677450" y="3235601"/>
            <a:ext cx="1106747" cy="693319"/>
          </a:xfrm>
          <a:prstGeom prst="rect">
            <a:avLst/>
          </a:prstGeom>
        </p:spPr>
      </p:pic>
      <p:sp>
        <p:nvSpPr>
          <p:cNvPr id="3" name="TextBox 2">
            <a:extLst>
              <a:ext uri="{FF2B5EF4-FFF2-40B4-BE49-F238E27FC236}">
                <a16:creationId xmlns:a16="http://schemas.microsoft.com/office/drawing/2014/main" id="{C842949E-6F00-404B-969F-F125FB261128}"/>
              </a:ext>
            </a:extLst>
          </p:cNvPr>
          <p:cNvSpPr txBox="1"/>
          <p:nvPr/>
        </p:nvSpPr>
        <p:spPr>
          <a:xfrm>
            <a:off x="7493309" y="1736784"/>
            <a:ext cx="1402033" cy="1431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cxnSp>
        <p:nvCxnSpPr>
          <p:cNvPr id="86" name="Straight Arrow Connector 85">
            <a:extLst>
              <a:ext uri="{FF2B5EF4-FFF2-40B4-BE49-F238E27FC236}">
                <a16:creationId xmlns:a16="http://schemas.microsoft.com/office/drawing/2014/main" id="{A7D3693C-CFFC-014B-9505-344EA25A3D64}"/>
              </a:ext>
            </a:extLst>
          </p:cNvPr>
          <p:cNvCxnSpPr>
            <a:cxnSpLocks/>
          </p:cNvCxnSpPr>
          <p:nvPr/>
        </p:nvCxnSpPr>
        <p:spPr>
          <a:xfrm>
            <a:off x="2513260" y="1775371"/>
            <a:ext cx="2465689" cy="0"/>
          </a:xfrm>
          <a:prstGeom prst="straightConnector1">
            <a:avLst/>
          </a:prstGeom>
          <a:ln w="28575">
            <a:solidFill>
              <a:schemeClr val="tx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230445E-9804-3E41-A311-4794AE69CDB1}"/>
              </a:ext>
            </a:extLst>
          </p:cNvPr>
          <p:cNvSpPr txBox="1"/>
          <p:nvPr/>
        </p:nvSpPr>
        <p:spPr>
          <a:xfrm>
            <a:off x="2997966" y="1628542"/>
            <a:ext cx="129756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88" name="TextBox 87">
            <a:extLst>
              <a:ext uri="{FF2B5EF4-FFF2-40B4-BE49-F238E27FC236}">
                <a16:creationId xmlns:a16="http://schemas.microsoft.com/office/drawing/2014/main" id="{DC24C107-1DC6-F341-BDA1-FA16630A7448}"/>
              </a:ext>
            </a:extLst>
          </p:cNvPr>
          <p:cNvSpPr txBox="1"/>
          <p:nvPr/>
        </p:nvSpPr>
        <p:spPr>
          <a:xfrm>
            <a:off x="4404695" y="2550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0" name="TextBox 89">
            <a:extLst>
              <a:ext uri="{FF2B5EF4-FFF2-40B4-BE49-F238E27FC236}">
                <a16:creationId xmlns:a16="http://schemas.microsoft.com/office/drawing/2014/main" id="{FBA71EF8-F6BA-A34B-8696-FDE5702A0BC0}"/>
              </a:ext>
            </a:extLst>
          </p:cNvPr>
          <p:cNvSpPr txBox="1"/>
          <p:nvPr/>
        </p:nvSpPr>
        <p:spPr>
          <a:xfrm>
            <a:off x="6934877" y="3606965"/>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1" name="TextBox 90">
            <a:extLst>
              <a:ext uri="{FF2B5EF4-FFF2-40B4-BE49-F238E27FC236}">
                <a16:creationId xmlns:a16="http://schemas.microsoft.com/office/drawing/2014/main" id="{0F3A2AD5-3AFA-904F-BCDE-AA76651F308F}"/>
              </a:ext>
            </a:extLst>
          </p:cNvPr>
          <p:cNvSpPr txBox="1"/>
          <p:nvPr/>
        </p:nvSpPr>
        <p:spPr>
          <a:xfrm>
            <a:off x="4404695" y="3887540"/>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2" name="TextBox 91">
            <a:extLst>
              <a:ext uri="{FF2B5EF4-FFF2-40B4-BE49-F238E27FC236}">
                <a16:creationId xmlns:a16="http://schemas.microsoft.com/office/drawing/2014/main" id="{5C76EFAB-C84D-0146-A802-350394DC55A2}"/>
              </a:ext>
            </a:extLst>
          </p:cNvPr>
          <p:cNvSpPr txBox="1"/>
          <p:nvPr/>
        </p:nvSpPr>
        <p:spPr>
          <a:xfrm>
            <a:off x="4404695" y="5218739"/>
            <a:ext cx="457200" cy="13849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FHIR</a:t>
            </a:r>
          </a:p>
        </p:txBody>
      </p:sp>
      <p:sp>
        <p:nvSpPr>
          <p:cNvPr id="99" name="TextBox 98">
            <a:extLst>
              <a:ext uri="{FF2B5EF4-FFF2-40B4-BE49-F238E27FC236}">
                <a16:creationId xmlns:a16="http://schemas.microsoft.com/office/drawing/2014/main" id="{AB1B918E-427A-D24D-AE94-4AF1CD385F5D}"/>
              </a:ext>
            </a:extLst>
          </p:cNvPr>
          <p:cNvSpPr txBox="1"/>
          <p:nvPr/>
        </p:nvSpPr>
        <p:spPr>
          <a:xfrm>
            <a:off x="2513535" y="2750365"/>
            <a:ext cx="457200" cy="617148"/>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HL7v2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CCDA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CSV</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243A5E"/>
                </a:solidFill>
                <a:effectLst/>
                <a:uLnTx/>
                <a:uFillTx/>
                <a:latin typeface="Segoe UI"/>
                <a:ea typeface="+mn-ea"/>
                <a:cs typeface="+mn-cs"/>
              </a:rPr>
              <a:t>Text</a:t>
            </a:r>
          </a:p>
        </p:txBody>
      </p:sp>
    </p:spTree>
    <p:extLst>
      <p:ext uri="{BB962C8B-B14F-4D97-AF65-F5344CB8AC3E}">
        <p14:creationId xmlns:p14="http://schemas.microsoft.com/office/powerpoint/2010/main" val="286617042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8A4E2A4-92AD-4DEA-93BC-3ED0FA4DE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97"/>
            <a:ext cx="12192000" cy="6837606"/>
          </a:xfrm>
          <a:prstGeom prst="rect">
            <a:avLst/>
          </a:prstGeom>
        </p:spPr>
      </p:pic>
    </p:spTree>
    <p:extLst>
      <p:ext uri="{BB962C8B-B14F-4D97-AF65-F5344CB8AC3E}">
        <p14:creationId xmlns:p14="http://schemas.microsoft.com/office/powerpoint/2010/main" val="34314477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E1AA7-1BB7-B043-8595-AC2423BE5157}"/>
              </a:ext>
            </a:extLst>
          </p:cNvPr>
          <p:cNvSpPr>
            <a:spLocks noGrp="1"/>
          </p:cNvSpPr>
          <p:nvPr>
            <p:ph type="title"/>
          </p:nvPr>
        </p:nvSpPr>
        <p:spPr/>
        <p:txBody>
          <a:bodyPr/>
          <a:lstStyle/>
          <a:p>
            <a:r>
              <a:rPr lang="en-US"/>
              <a:t>Health Data Interop Enabled by FHIR </a:t>
            </a:r>
          </a:p>
        </p:txBody>
      </p:sp>
      <p:sp>
        <p:nvSpPr>
          <p:cNvPr id="2" name="Text Placeholder 1">
            <a:extLst>
              <a:ext uri="{FF2B5EF4-FFF2-40B4-BE49-F238E27FC236}">
                <a16:creationId xmlns:a16="http://schemas.microsoft.com/office/drawing/2014/main" id="{8B75F6A5-7FA1-B944-A741-34CC5FFCA151}"/>
              </a:ext>
            </a:extLst>
          </p:cNvPr>
          <p:cNvSpPr>
            <a:spLocks noGrp="1"/>
          </p:cNvSpPr>
          <p:nvPr>
            <p:ph type="body" sz="quarter" idx="4294967295"/>
          </p:nvPr>
        </p:nvSpPr>
        <p:spPr>
          <a:xfrm>
            <a:off x="455994" y="1745764"/>
            <a:ext cx="5027613" cy="3656194"/>
          </a:xfrm>
        </p:spPr>
        <p:txBody>
          <a:bodyPr/>
          <a:lstStyle/>
          <a:p>
            <a:pPr marL="0" indent="0">
              <a:spcAft>
                <a:spcPts val="600"/>
              </a:spcAft>
              <a:buNone/>
            </a:pPr>
            <a:r>
              <a:rPr lang="en-US">
                <a:latin typeface="+mn-lt"/>
              </a:rPr>
              <a:t>Fast Healthcare Interoperability Resources (FHIR) is the health industry data standard describing:</a:t>
            </a:r>
          </a:p>
          <a:p>
            <a:pPr marL="174625">
              <a:spcAft>
                <a:spcPts val="600"/>
              </a:spcAft>
            </a:pPr>
            <a:r>
              <a:rPr lang="en-US" sz="2000">
                <a:solidFill>
                  <a:schemeClr val="tx2"/>
                </a:solidFill>
                <a:latin typeface="+mn-lt"/>
              </a:rPr>
              <a:t>Data formats and elements </a:t>
            </a:r>
            <a:r>
              <a:rPr lang="en-US" sz="2000">
                <a:latin typeface="+mn-lt"/>
              </a:rPr>
              <a:t>(known as "resources").</a:t>
            </a:r>
          </a:p>
          <a:p>
            <a:pPr marL="174625">
              <a:spcAft>
                <a:spcPts val="600"/>
              </a:spcAft>
            </a:pPr>
            <a:r>
              <a:rPr lang="en-US" sz="2000">
                <a:solidFill>
                  <a:schemeClr val="tx2"/>
                </a:solidFill>
                <a:latin typeface="+mn-lt"/>
              </a:rPr>
              <a:t>Application Programming Interface </a:t>
            </a:r>
            <a:r>
              <a:rPr lang="en-US" sz="2000">
                <a:latin typeface="+mn-lt"/>
              </a:rPr>
              <a:t>(API) for exchanging the resources.</a:t>
            </a:r>
          </a:p>
          <a:p>
            <a:pPr marL="174625">
              <a:spcAft>
                <a:spcPts val="600"/>
              </a:spcAft>
            </a:pPr>
            <a:r>
              <a:rPr lang="en-US" sz="2000">
                <a:solidFill>
                  <a:schemeClr val="tx2"/>
                </a:solidFill>
                <a:latin typeface="+mn-lt"/>
              </a:rPr>
              <a:t>Uses a modern web-based suite of technology</a:t>
            </a:r>
            <a:r>
              <a:rPr lang="en-US" sz="2000">
                <a:latin typeface="+mn-lt"/>
              </a:rPr>
              <a:t>, including an HTTP-based RESTful protocol, and JSON.</a:t>
            </a:r>
          </a:p>
        </p:txBody>
      </p:sp>
      <p:sp>
        <p:nvSpPr>
          <p:cNvPr id="6" name="Rounded Rectangle 5">
            <a:extLst>
              <a:ext uri="{FF2B5EF4-FFF2-40B4-BE49-F238E27FC236}">
                <a16:creationId xmlns:a16="http://schemas.microsoft.com/office/drawing/2014/main" id="{0E82D423-92A3-054E-98E4-D541BA6F8E73}"/>
              </a:ext>
            </a:extLst>
          </p:cNvPr>
          <p:cNvSpPr/>
          <p:nvPr/>
        </p:nvSpPr>
        <p:spPr bwMode="auto">
          <a:xfrm>
            <a:off x="6332023" y="1379810"/>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Patient</a:t>
            </a:r>
          </a:p>
        </p:txBody>
      </p:sp>
      <p:sp>
        <p:nvSpPr>
          <p:cNvPr id="7" name="Rounded Rectangle 6">
            <a:extLst>
              <a:ext uri="{FF2B5EF4-FFF2-40B4-BE49-F238E27FC236}">
                <a16:creationId xmlns:a16="http://schemas.microsoft.com/office/drawing/2014/main" id="{BB4BB37C-3A6F-4E4A-BE98-600E4ABBF539}"/>
              </a:ext>
            </a:extLst>
          </p:cNvPr>
          <p:cNvSpPr/>
          <p:nvPr/>
        </p:nvSpPr>
        <p:spPr bwMode="auto">
          <a:xfrm>
            <a:off x="7757537" y="3911830"/>
            <a:ext cx="2743200" cy="548640"/>
          </a:xfrm>
          <a:prstGeom prst="roundRect">
            <a:avLst>
              <a:gd name="adj" fmla="val 677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Procedure</a:t>
            </a:r>
          </a:p>
        </p:txBody>
      </p:sp>
      <p:sp>
        <p:nvSpPr>
          <p:cNvPr id="8" name="Rounded Rectangle 7">
            <a:extLst>
              <a:ext uri="{FF2B5EF4-FFF2-40B4-BE49-F238E27FC236}">
                <a16:creationId xmlns:a16="http://schemas.microsoft.com/office/drawing/2014/main" id="{911996EA-2544-C04F-9B9A-1A45A90CBBF6}"/>
              </a:ext>
            </a:extLst>
          </p:cNvPr>
          <p:cNvSpPr/>
          <p:nvPr/>
        </p:nvSpPr>
        <p:spPr bwMode="auto">
          <a:xfrm>
            <a:off x="9129137" y="2093027"/>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err="1">
                <a:gradFill>
                  <a:gsLst>
                    <a:gs pos="0">
                      <a:srgbClr val="FFFFFF"/>
                    </a:gs>
                    <a:gs pos="100000">
                      <a:srgbClr val="FFFFFF"/>
                    </a:gs>
                  </a:gsLst>
                  <a:lin ang="5400000" scaled="0"/>
                </a:gradFill>
                <a:ea typeface="Segoe UI" pitchFamily="34" charset="0"/>
                <a:cs typeface="Segoe UI" pitchFamily="34" charset="0"/>
              </a:rPr>
              <a:t>DiagnosticReport</a:t>
            </a: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C5C5B9AB-8429-EF45-BA8D-E7A74EDCCAB8}"/>
              </a:ext>
            </a:extLst>
          </p:cNvPr>
          <p:cNvSpPr/>
          <p:nvPr/>
        </p:nvSpPr>
        <p:spPr bwMode="auto">
          <a:xfrm>
            <a:off x="5665484" y="2826458"/>
            <a:ext cx="2743200" cy="548640"/>
          </a:xfrm>
          <a:prstGeom prst="roundRect">
            <a:avLst>
              <a:gd name="adj" fmla="val 677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Condition</a:t>
            </a:r>
          </a:p>
        </p:txBody>
      </p:sp>
      <p:sp>
        <p:nvSpPr>
          <p:cNvPr id="10" name="Rounded Rectangle 9">
            <a:extLst>
              <a:ext uri="{FF2B5EF4-FFF2-40B4-BE49-F238E27FC236}">
                <a16:creationId xmlns:a16="http://schemas.microsoft.com/office/drawing/2014/main" id="{8E5DFD20-E494-C14C-BE88-D90AB5D53F53}"/>
              </a:ext>
            </a:extLst>
          </p:cNvPr>
          <p:cNvSpPr/>
          <p:nvPr/>
        </p:nvSpPr>
        <p:spPr bwMode="auto">
          <a:xfrm>
            <a:off x="5943605" y="5271522"/>
            <a:ext cx="2743200" cy="548640"/>
          </a:xfrm>
          <a:prstGeom prst="roundRect">
            <a:avLst>
              <a:gd name="adj" fmla="val 6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Encounter</a:t>
            </a:r>
          </a:p>
        </p:txBody>
      </p:sp>
      <p:sp>
        <p:nvSpPr>
          <p:cNvPr id="11" name="Rounded Rectangle 10">
            <a:extLst>
              <a:ext uri="{FF2B5EF4-FFF2-40B4-BE49-F238E27FC236}">
                <a16:creationId xmlns:a16="http://schemas.microsoft.com/office/drawing/2014/main" id="{87DB43D7-C587-7E49-B305-5756354E1164}"/>
              </a:ext>
            </a:extLst>
          </p:cNvPr>
          <p:cNvSpPr/>
          <p:nvPr/>
        </p:nvSpPr>
        <p:spPr bwMode="auto">
          <a:xfrm>
            <a:off x="9129137" y="6084658"/>
            <a:ext cx="2743200" cy="548640"/>
          </a:xfrm>
          <a:prstGeom prst="roundRect">
            <a:avLst>
              <a:gd name="adj" fmla="val 6771"/>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Practitioner</a:t>
            </a:r>
          </a:p>
        </p:txBody>
      </p:sp>
      <p:cxnSp>
        <p:nvCxnSpPr>
          <p:cNvPr id="13" name="Curved Connector 12">
            <a:extLst>
              <a:ext uri="{FF2B5EF4-FFF2-40B4-BE49-F238E27FC236}">
                <a16:creationId xmlns:a16="http://schemas.microsoft.com/office/drawing/2014/main" id="{7510D54A-6896-CC4D-9901-A678E63B713F}"/>
              </a:ext>
            </a:extLst>
          </p:cNvPr>
          <p:cNvCxnSpPr>
            <a:stCxn id="7" idx="0"/>
            <a:endCxn id="6" idx="2"/>
          </p:cNvCxnSpPr>
          <p:nvPr/>
        </p:nvCxnSpPr>
        <p:spPr>
          <a:xfrm rot="16200000" flipV="1">
            <a:off x="7424690" y="2207383"/>
            <a:ext cx="1983380" cy="1425514"/>
          </a:xfrm>
          <a:prstGeom prst="curvedConnector3">
            <a:avLst>
              <a:gd name="adj1" fmla="val 6021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a:extLst>
              <a:ext uri="{FF2B5EF4-FFF2-40B4-BE49-F238E27FC236}">
                <a16:creationId xmlns:a16="http://schemas.microsoft.com/office/drawing/2014/main" id="{6F8CEB2B-52BB-CF4F-8C51-561AD60B7265}"/>
              </a:ext>
            </a:extLst>
          </p:cNvPr>
          <p:cNvCxnSpPr>
            <a:cxnSpLocks/>
            <a:stCxn id="7" idx="0"/>
            <a:endCxn id="8" idx="2"/>
          </p:cNvCxnSpPr>
          <p:nvPr/>
        </p:nvCxnSpPr>
        <p:spPr>
          <a:xfrm rot="5400000" flipH="1" flipV="1">
            <a:off x="9179856" y="2590949"/>
            <a:ext cx="1270163"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a:extLst>
              <a:ext uri="{FF2B5EF4-FFF2-40B4-BE49-F238E27FC236}">
                <a16:creationId xmlns:a16="http://schemas.microsoft.com/office/drawing/2014/main" id="{1D7F51C5-A85A-4E44-BC5F-0AF3A59ED1AE}"/>
              </a:ext>
            </a:extLst>
          </p:cNvPr>
          <p:cNvCxnSpPr>
            <a:cxnSpLocks/>
            <a:stCxn id="7" idx="0"/>
            <a:endCxn id="9" idx="2"/>
          </p:cNvCxnSpPr>
          <p:nvPr/>
        </p:nvCxnSpPr>
        <p:spPr>
          <a:xfrm rot="16200000" flipV="1">
            <a:off x="7814745" y="2597437"/>
            <a:ext cx="536732" cy="2092053"/>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6AC62A2F-A19B-8445-8007-A667835349C6}"/>
              </a:ext>
            </a:extLst>
          </p:cNvPr>
          <p:cNvCxnSpPr>
            <a:cxnSpLocks/>
            <a:stCxn id="7" idx="1"/>
            <a:endCxn id="10" idx="0"/>
          </p:cNvCxnSpPr>
          <p:nvPr/>
        </p:nvCxnSpPr>
        <p:spPr>
          <a:xfrm rot="10800000" flipV="1">
            <a:off x="7315205" y="4186150"/>
            <a:ext cx="442332" cy="1085372"/>
          </a:xfrm>
          <a:prstGeom prst="curvedConnector2">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E2350914-978B-C341-A973-72F65D91A8D4}"/>
              </a:ext>
            </a:extLst>
          </p:cNvPr>
          <p:cNvCxnSpPr>
            <a:cxnSpLocks/>
            <a:stCxn id="7" idx="2"/>
            <a:endCxn id="11" idx="0"/>
          </p:cNvCxnSpPr>
          <p:nvPr/>
        </p:nvCxnSpPr>
        <p:spPr>
          <a:xfrm rot="16200000" flipH="1">
            <a:off x="9002843" y="4586764"/>
            <a:ext cx="1624188" cy="1371600"/>
          </a:xfrm>
          <a:prstGeom prst="curvedConnector3">
            <a:avLst>
              <a:gd name="adj1" fmla="val 50000"/>
            </a:avLst>
          </a:prstGeom>
          <a:ln w="19050">
            <a:solidFill>
              <a:schemeClr val="accent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7D74F7-8809-DB48-A3E8-0795AA1EA247}"/>
              </a:ext>
            </a:extLst>
          </p:cNvPr>
          <p:cNvSpPr txBox="1"/>
          <p:nvPr/>
        </p:nvSpPr>
        <p:spPr>
          <a:xfrm>
            <a:off x="7388329" y="2253047"/>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SUBJECT</a:t>
            </a:r>
          </a:p>
        </p:txBody>
      </p:sp>
      <p:sp>
        <p:nvSpPr>
          <p:cNvPr id="31" name="TextBox 30">
            <a:extLst>
              <a:ext uri="{FF2B5EF4-FFF2-40B4-BE49-F238E27FC236}">
                <a16:creationId xmlns:a16="http://schemas.microsoft.com/office/drawing/2014/main" id="{20A7F09F-BA8C-9A4E-A323-AF6C30B2F14D}"/>
              </a:ext>
            </a:extLst>
          </p:cNvPr>
          <p:cNvSpPr txBox="1"/>
          <p:nvPr/>
        </p:nvSpPr>
        <p:spPr>
          <a:xfrm>
            <a:off x="9849590" y="28849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REPORT</a:t>
            </a:r>
          </a:p>
        </p:txBody>
      </p:sp>
      <p:sp>
        <p:nvSpPr>
          <p:cNvPr id="32" name="TextBox 31">
            <a:extLst>
              <a:ext uri="{FF2B5EF4-FFF2-40B4-BE49-F238E27FC236}">
                <a16:creationId xmlns:a16="http://schemas.microsoft.com/office/drawing/2014/main" id="{0386E5D0-FABF-9246-8B13-4B9ED76D61C9}"/>
              </a:ext>
            </a:extLst>
          </p:cNvPr>
          <p:cNvSpPr txBox="1"/>
          <p:nvPr/>
        </p:nvSpPr>
        <p:spPr>
          <a:xfrm>
            <a:off x="7680965" y="3519114"/>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RELATED</a:t>
            </a:r>
          </a:p>
        </p:txBody>
      </p:sp>
      <p:sp>
        <p:nvSpPr>
          <p:cNvPr id="33" name="TextBox 32">
            <a:extLst>
              <a:ext uri="{FF2B5EF4-FFF2-40B4-BE49-F238E27FC236}">
                <a16:creationId xmlns:a16="http://schemas.microsoft.com/office/drawing/2014/main" id="{466C239B-547E-0341-A939-255027F66D43}"/>
              </a:ext>
            </a:extLst>
          </p:cNvPr>
          <p:cNvSpPr txBox="1"/>
          <p:nvPr/>
        </p:nvSpPr>
        <p:spPr>
          <a:xfrm>
            <a:off x="6885409" y="4707445"/>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ENCOUNTER</a:t>
            </a:r>
          </a:p>
        </p:txBody>
      </p:sp>
      <p:sp>
        <p:nvSpPr>
          <p:cNvPr id="34" name="TextBox 33">
            <a:extLst>
              <a:ext uri="{FF2B5EF4-FFF2-40B4-BE49-F238E27FC236}">
                <a16:creationId xmlns:a16="http://schemas.microsoft.com/office/drawing/2014/main" id="{B1FFFFBF-0E0F-B44C-A0E8-990A1C729DE4}"/>
              </a:ext>
            </a:extLst>
          </p:cNvPr>
          <p:cNvSpPr txBox="1"/>
          <p:nvPr/>
        </p:nvSpPr>
        <p:spPr>
          <a:xfrm>
            <a:off x="9814937" y="5421719"/>
            <a:ext cx="1005840" cy="228600"/>
          </a:xfrm>
          <a:prstGeom prst="rect">
            <a:avLst/>
          </a:prstGeom>
          <a:solidFill>
            <a:srgbClr val="FFFFFF">
              <a:alpha val="92000"/>
            </a:srgbClr>
          </a:solidFill>
        </p:spPr>
        <p:txBody>
          <a:bodyPr wrap="none" lIns="0" tIns="0" rIns="0" bIns="0" rtlCol="0" anchor="ctr">
            <a:noAutofit/>
          </a:bodyPr>
          <a:lstStyle/>
          <a:p>
            <a:pPr algn="ctr">
              <a:lnSpc>
                <a:spcPct val="90000"/>
              </a:lnSpc>
              <a:spcAft>
                <a:spcPts val="600"/>
              </a:spcAft>
            </a:pPr>
            <a:r>
              <a:rPr lang="en-US" sz="1200" b="1">
                <a:gradFill>
                  <a:gsLst>
                    <a:gs pos="2917">
                      <a:schemeClr val="tx1"/>
                    </a:gs>
                    <a:gs pos="30000">
                      <a:schemeClr val="tx1"/>
                    </a:gs>
                  </a:gsLst>
                  <a:lin ang="5400000" scaled="0"/>
                </a:gradFill>
              </a:rPr>
              <a:t>PERFORMER</a:t>
            </a:r>
          </a:p>
        </p:txBody>
      </p:sp>
    </p:spTree>
    <p:extLst>
      <p:ext uri="{BB962C8B-B14F-4D97-AF65-F5344CB8AC3E}">
        <p14:creationId xmlns:p14="http://schemas.microsoft.com/office/powerpoint/2010/main" val="126153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par>
                                <p:cTn id="16" presetID="2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down)">
                                      <p:cBhvr>
                                        <p:cTn id="18" dur="500"/>
                                        <p:tgtEl>
                                          <p:spTgt spid="21"/>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22" presetClass="entr" presetSubtype="4"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22" presetClass="entr" presetSubtype="4"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500"/>
                                        <p:tgtEl>
                                          <p:spTgt spid="14"/>
                                        </p:tgtEl>
                                      </p:cBhvr>
                                    </p:animEffect>
                                  </p:childTnLst>
                                </p:cTn>
                              </p:par>
                            </p:childTnLst>
                          </p:cTn>
                        </p:par>
                        <p:par>
                          <p:cTn id="36" fill="hold">
                            <p:stCondLst>
                              <p:cond delay="1500"/>
                            </p:stCondLst>
                            <p:childTnLst>
                              <p:par>
                                <p:cTn id="37" presetID="53" presetClass="entr" presetSubtype="16"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1"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up)">
                                      <p:cBhvr>
                                        <p:cTn id="44" dur="500"/>
                                        <p:tgtEl>
                                          <p:spTgt spid="2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p:cTn id="47" dur="500" fill="hold"/>
                                        <p:tgtEl>
                                          <p:spTgt spid="6"/>
                                        </p:tgtEl>
                                        <p:attrNameLst>
                                          <p:attrName>ppt_w</p:attrName>
                                        </p:attrNameLst>
                                      </p:cBhvr>
                                      <p:tavLst>
                                        <p:tav tm="0">
                                          <p:val>
                                            <p:fltVal val="0"/>
                                          </p:val>
                                        </p:tav>
                                        <p:tav tm="100000">
                                          <p:val>
                                            <p:strVal val="#ppt_w"/>
                                          </p:val>
                                        </p:tav>
                                      </p:tavLst>
                                    </p:anim>
                                    <p:anim calcmode="lin" valueType="num">
                                      <p:cBhvr>
                                        <p:cTn id="48" dur="500" fill="hold"/>
                                        <p:tgtEl>
                                          <p:spTgt spid="6"/>
                                        </p:tgtEl>
                                        <p:attrNameLst>
                                          <p:attrName>ppt_h</p:attrName>
                                        </p:attrNameLst>
                                      </p:cBhvr>
                                      <p:tavLst>
                                        <p:tav tm="0">
                                          <p:val>
                                            <p:fltVal val="0"/>
                                          </p:val>
                                        </p:tav>
                                        <p:tav tm="100000">
                                          <p:val>
                                            <p:strVal val="#ppt_h"/>
                                          </p:val>
                                        </p:tav>
                                      </p:tavLst>
                                    </p:anim>
                                    <p:animEffect transition="in" filter="fade">
                                      <p:cBhvr>
                                        <p:cTn id="49" dur="500"/>
                                        <p:tgtEl>
                                          <p:spTgt spid="6"/>
                                        </p:tgtEl>
                                      </p:cBhvr>
                                    </p:animEffect>
                                  </p:childTnLst>
                                </p:cTn>
                              </p:par>
                              <p:par>
                                <p:cTn id="50" presetID="22" presetClass="entr" presetSubtype="1"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up)">
                                      <p:cBhvr>
                                        <p:cTn id="52" dur="500"/>
                                        <p:tgtEl>
                                          <p:spTgt spid="27"/>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250"/>
                                        <p:tgtEl>
                                          <p:spTgt spid="3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25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25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2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30" grpId="0" animBg="1"/>
      <p:bldP spid="31" grpId="0" animBg="1"/>
      <p:bldP spid="32" grpId="0" animBg="1"/>
      <p:bldP spid="33" grpId="0" animBg="1"/>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3600" dirty="0">
                <a:solidFill>
                  <a:srgbClr val="0078D7"/>
                </a:solidFill>
              </a:rPr>
              <a:t>Overview of FHIR and References Architectures</a:t>
            </a:r>
            <a:endParaRPr lang="en-US" dirty="0">
              <a:solidFill>
                <a:srgbClr val="0078D7"/>
              </a:solidFill>
            </a:endParaRPr>
          </a:p>
        </p:txBody>
      </p:sp>
      <p:pic>
        <p:nvPicPr>
          <p:cNvPr id="12" name="Picture 11" descr="Graphical user interface, diagram&#10;&#10;Description automatically generated">
            <a:extLst>
              <a:ext uri="{FF2B5EF4-FFF2-40B4-BE49-F238E27FC236}">
                <a16:creationId xmlns:a16="http://schemas.microsoft.com/office/drawing/2014/main" id="{0BFD9CA6-A131-48FA-A271-7EACCBD7F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403" y="1549628"/>
            <a:ext cx="9220090" cy="5308372"/>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3443443"/>
          </a:xfrm>
        </p:spPr>
        <p:txBody>
          <a:bodyPr/>
          <a:lstStyle/>
          <a:p>
            <a:pPr marL="342900" indent="-342900">
              <a:buFont typeface="Arial" panose="020B0604020202020204" pitchFamily="34" charset="0"/>
              <a:buChar char="•"/>
            </a:pPr>
            <a:r>
              <a:rPr lang="en-US" dirty="0">
                <a:hlinkClick r:id="rId3"/>
              </a:rPr>
              <a:t>Install Windows Subsystem for Linux</a:t>
            </a:r>
            <a:r>
              <a:rPr lang="en-US" dirty="0"/>
              <a:t> (Bash Shell)</a:t>
            </a:r>
          </a:p>
          <a:p>
            <a:pPr marL="342900" indent="-342900">
              <a:buFont typeface="Arial" panose="020B0604020202020204" pitchFamily="34" charset="0"/>
              <a:buChar char="•"/>
            </a:pPr>
            <a:r>
              <a:rPr lang="en-US" dirty="0">
                <a:hlinkClick r:id="rId4"/>
              </a:rPr>
              <a:t>Install the Azure CLI</a:t>
            </a:r>
            <a:r>
              <a:rPr lang="en-US" dirty="0"/>
              <a:t> (V2) </a:t>
            </a:r>
          </a:p>
          <a:p>
            <a:pPr marL="342900" indent="-342900">
              <a:buFont typeface="Arial" panose="020B0604020202020204" pitchFamily="34" charset="0"/>
              <a:buChar char="•"/>
            </a:pPr>
            <a:r>
              <a:rPr lang="en-US" dirty="0">
                <a:hlinkClick r:id="rId5"/>
              </a:rPr>
              <a:t>Install PowerShell Cmdlets for Azure</a:t>
            </a:r>
            <a:endParaRPr lang="en-US" dirty="0"/>
          </a:p>
          <a:p>
            <a:pPr marL="342900" indent="-342900">
              <a:buFont typeface="Arial" panose="020B0604020202020204" pitchFamily="34" charset="0"/>
              <a:buChar char="•"/>
            </a:pPr>
            <a:r>
              <a:rPr lang="en-US" dirty="0">
                <a:hlinkClick r:id="rId6"/>
              </a:rPr>
              <a:t>Install Visual Studio Code</a:t>
            </a:r>
            <a:r>
              <a:rPr lang="en-US" dirty="0"/>
              <a:t> (and extensions)</a:t>
            </a:r>
          </a:p>
          <a:p>
            <a:pPr marL="342900" indent="-342900">
              <a:buFont typeface="Arial" panose="020B0604020202020204" pitchFamily="34" charset="0"/>
              <a:buChar char="•"/>
            </a:pPr>
            <a:r>
              <a:rPr lang="en-US" dirty="0">
                <a:hlinkClick r:id="rId7"/>
              </a:rPr>
              <a:t>Install Postman</a:t>
            </a:r>
            <a:endParaRPr lang="en-US" dirty="0"/>
          </a:p>
          <a:p>
            <a:pPr marL="342900" indent="-342900">
              <a:buFont typeface="Arial" panose="020B0604020202020204" pitchFamily="34" charset="0"/>
              <a:buChar char="•"/>
            </a:pPr>
            <a:r>
              <a:rPr lang="en-US" dirty="0">
                <a:hlinkClick r:id="rId8"/>
              </a:rPr>
              <a:t>Install .NET Core 3.1 SDK</a:t>
            </a:r>
            <a:endParaRPr lang="en-US" dirty="0"/>
          </a:p>
          <a:p>
            <a:pPr marL="342900" indent="-342900">
              <a:buFont typeface="Arial" panose="020B0604020202020204" pitchFamily="34" charset="0"/>
              <a:buChar char="•"/>
            </a:pPr>
            <a:r>
              <a:rPr lang="en-US" dirty="0">
                <a:hlinkClick r:id="rId9"/>
              </a:rPr>
              <a:t>Install Java 1.8 JDK</a:t>
            </a:r>
            <a:endParaRPr lang="en-US" dirty="0"/>
          </a:p>
          <a:p>
            <a:pPr marL="342900" indent="-342900">
              <a:buFont typeface="Arial" panose="020B0604020202020204" pitchFamily="34" charset="0"/>
              <a:buChar char="•"/>
            </a:pPr>
            <a:r>
              <a:rPr lang="en-US" dirty="0">
                <a:hlinkClick r:id="rId10"/>
              </a:rPr>
              <a:t>Download NodeJS</a:t>
            </a:r>
            <a:r>
              <a:rPr lang="en-US" dirty="0"/>
              <a:t> and run executable</a:t>
            </a:r>
          </a:p>
          <a:p>
            <a:pPr marL="342900" indent="-342900">
              <a:buFont typeface="Arial" panose="020B0604020202020204" pitchFamily="34" charset="0"/>
              <a:buChar char="•"/>
            </a:pPr>
            <a:r>
              <a:rPr lang="en-US" dirty="0">
                <a:hlinkClick r:id="rId11"/>
              </a:rPr>
              <a:t>Install Node and NPM</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Pre-requisites – Ready, Set, GO!</a:t>
            </a:r>
            <a:endParaRPr lang="en-US" dirty="0">
              <a:solidFill>
                <a:srgbClr val="0078D7"/>
              </a:solidFill>
            </a:endParaRPr>
          </a:p>
        </p:txBody>
      </p:sp>
    </p:spTree>
    <p:extLst>
      <p:ext uri="{BB962C8B-B14F-4D97-AF65-F5344CB8AC3E}">
        <p14:creationId xmlns:p14="http://schemas.microsoft.com/office/powerpoint/2010/main" val="20295974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Challenge #2</a:t>
            </a:r>
            <a:br>
              <a:rPr lang="en-US" dirty="0"/>
            </a:br>
            <a:r>
              <a:rPr lang="en-US" sz="3600" dirty="0">
                <a:solidFill>
                  <a:srgbClr val="0078D7"/>
                </a:solidFill>
              </a:rPr>
              <a:t>Extract, transform and load HL7 medical data</a:t>
            </a:r>
            <a:endParaRPr lang="en-US" dirty="0">
              <a:solidFill>
                <a:srgbClr val="0078D7"/>
              </a:solidFill>
            </a:endParaRPr>
          </a:p>
        </p:txBody>
      </p:sp>
      <p:sp>
        <p:nvSpPr>
          <p:cNvPr id="5" name="TextBox 4">
            <a:extLst>
              <a:ext uri="{FF2B5EF4-FFF2-40B4-BE49-F238E27FC236}">
                <a16:creationId xmlns:a16="http://schemas.microsoft.com/office/drawing/2014/main" id="{957CD4BA-81B8-4DA5-85B0-36239BBCF7BF}"/>
              </a:ext>
            </a:extLst>
          </p:cNvPr>
          <p:cNvSpPr txBox="1"/>
          <p:nvPr/>
        </p:nvSpPr>
        <p:spPr>
          <a:xfrm>
            <a:off x="270492" y="1633161"/>
            <a:ext cx="12001951" cy="18281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Deploy </a:t>
            </a:r>
            <a:r>
              <a:rPr lang="en-US" sz="2350" dirty="0">
                <a:latin typeface="+mj-lt"/>
              </a:rPr>
              <a:t>HL7 Ingest platform in Microsoft Health reference architecture</a:t>
            </a:r>
          </a:p>
          <a:p>
            <a:pPr marL="342900" indent="-342900">
              <a:lnSpc>
                <a:spcPct val="90000"/>
              </a:lnSpc>
              <a:spcAft>
                <a:spcPts val="600"/>
              </a:spcAft>
              <a:buFont typeface="Arial" panose="020B0604020202020204" pitchFamily="34" charset="0"/>
              <a:buChar char="•"/>
            </a:pPr>
            <a:r>
              <a:rPr lang="en-US" sz="2350" dirty="0">
                <a:latin typeface="+mj-lt"/>
              </a:rPr>
              <a:t>Deploy HL7toFHIR Conversion Workflow in Microsoft Health reference architecture</a:t>
            </a:r>
          </a:p>
          <a:p>
            <a:pPr marL="800100" lvl="1" indent="-342900">
              <a:lnSpc>
                <a:spcPct val="90000"/>
              </a:lnSpc>
              <a:spcAft>
                <a:spcPts val="600"/>
              </a:spcAft>
              <a:buFont typeface="Arial" panose="020B0604020202020204" pitchFamily="34" charset="0"/>
              <a:buChar char="•"/>
            </a:pPr>
            <a:r>
              <a:rPr lang="en-US" sz="2350" dirty="0">
                <a:latin typeface="+mj-lt"/>
              </a:rPr>
              <a:t>FHIR Event Processor to publish medical events to event hub</a:t>
            </a:r>
          </a:p>
          <a:p>
            <a:pPr marL="800100" lvl="1" indent="-342900">
              <a:lnSpc>
                <a:spcPct val="90000"/>
              </a:lnSpc>
              <a:spcAft>
                <a:spcPts val="600"/>
              </a:spcAft>
              <a:buFont typeface="Arial" panose="020B0604020202020204" pitchFamily="34" charset="0"/>
              <a:buChar char="•"/>
            </a:pPr>
            <a:r>
              <a:rPr lang="en-US" sz="2350" dirty="0">
                <a:latin typeface="+mj-lt"/>
              </a:rPr>
              <a:t>Logic App workflow to convert and load C-CDA to FHIR Bundles to FHIR Server</a:t>
            </a:r>
          </a:p>
        </p:txBody>
      </p:sp>
      <p:pic>
        <p:nvPicPr>
          <p:cNvPr id="10" name="Picture 9" descr="Diagram&#10;&#10;Description automatically generated">
            <a:extLst>
              <a:ext uri="{FF2B5EF4-FFF2-40B4-BE49-F238E27FC236}">
                <a16:creationId xmlns:a16="http://schemas.microsoft.com/office/drawing/2014/main" id="{D37953D2-FFC8-446D-BFBA-838040C265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404" y="3625702"/>
            <a:ext cx="8280544" cy="3014331"/>
          </a:xfrm>
          <a:prstGeom prst="rect">
            <a:avLst/>
          </a:prstGeom>
        </p:spPr>
      </p:pic>
    </p:spTree>
    <p:extLst>
      <p:ext uri="{BB962C8B-B14F-4D97-AF65-F5344CB8AC3E}">
        <p14:creationId xmlns:p14="http://schemas.microsoft.com/office/powerpoint/2010/main" val="418365741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1139" y="1691640"/>
            <a:ext cx="11653523" cy="1633011"/>
          </a:xfrm>
        </p:spPr>
        <p:txBody>
          <a:bodyPr/>
          <a:lstStyle/>
          <a:p>
            <a:pPr marL="342900" indent="-342900">
              <a:buFont typeface="Arial" panose="020B0604020202020204" pitchFamily="34" charset="0"/>
              <a:buChar char="•"/>
            </a:pPr>
            <a:r>
              <a:rPr lang="en-US" b="0" i="0" dirty="0">
                <a:solidFill>
                  <a:srgbClr val="24292E"/>
                </a:solidFill>
                <a:effectLst/>
              </a:rPr>
              <a:t>Use HL7toFHIR Conversion pipeline infrastructure in Health Architectures</a:t>
            </a:r>
          </a:p>
          <a:p>
            <a:pPr marL="342900" indent="-342900">
              <a:buFont typeface="Arial" panose="020B0604020202020204" pitchFamily="34" charset="0"/>
              <a:buChar char="•"/>
            </a:pPr>
            <a:r>
              <a:rPr lang="en-US" b="0" i="0" dirty="0">
                <a:solidFill>
                  <a:srgbClr val="24292E"/>
                </a:solidFill>
                <a:effectLst/>
              </a:rPr>
              <a:t>Add a new Logic App based </a:t>
            </a:r>
            <a:r>
              <a:rPr lang="en-US" b="0" i="0" dirty="0">
                <a:solidFill>
                  <a:srgbClr val="24292E"/>
                </a:solidFill>
                <a:effectLst/>
                <a:latin typeface="Segoe UI Semibold" panose="020B0702040204020203" pitchFamily="34" charset="0"/>
                <a:cs typeface="Segoe UI Semibold" panose="020B0702040204020203" pitchFamily="34" charset="0"/>
              </a:rPr>
              <a:t>workflow to perform the C-CDA-to-FHIR conversion</a:t>
            </a:r>
          </a:p>
          <a:p>
            <a:pPr marL="342900" indent="-342900">
              <a:buFont typeface="Arial" panose="020B0604020202020204" pitchFamily="34" charset="0"/>
              <a:buChar char="•"/>
            </a:pPr>
            <a:r>
              <a:rPr lang="en-US" b="0" i="0" dirty="0">
                <a:solidFill>
                  <a:srgbClr val="24292E"/>
                </a:solidFill>
                <a:effectLst/>
              </a:rPr>
              <a:t>Generate simulated patient data in C-CDA format using </a:t>
            </a:r>
            <a:r>
              <a:rPr lang="en-US" b="1" i="0" u="sng" dirty="0">
                <a:solidFill>
                  <a:srgbClr val="24292E"/>
                </a:solidFill>
                <a:effectLst/>
                <a:hlinkClick r:id="rId3"/>
              </a:rPr>
              <a:t>SyntheaTM Patient Generator</a:t>
            </a:r>
            <a:endParaRPr lang="en-US" b="1" i="0" u="sng" dirty="0">
              <a:solidFill>
                <a:srgbClr val="24292E"/>
              </a:solidFill>
              <a:effectLst/>
            </a:endParaRPr>
          </a:p>
          <a:p>
            <a:pPr marL="342900" indent="-342900">
              <a:buFont typeface="Arial" panose="020B0604020202020204" pitchFamily="34" charset="0"/>
              <a:buChar char="•"/>
            </a:pPr>
            <a:r>
              <a:rPr lang="en-US" dirty="0"/>
              <a:t>Ingest and load converted clinical data in FHIR Bundles</a:t>
            </a:r>
          </a:p>
        </p:txBody>
      </p:sp>
      <p:sp>
        <p:nvSpPr>
          <p:cNvPr id="3" name="Title 2"/>
          <p:cNvSpPr>
            <a:spLocks noGrp="1"/>
          </p:cNvSpPr>
          <p:nvPr>
            <p:ph type="title"/>
          </p:nvPr>
        </p:nvSpPr>
        <p:spPr>
          <a:xfrm>
            <a:off x="455994" y="556381"/>
            <a:ext cx="11306469" cy="1132853"/>
          </a:xfrm>
        </p:spPr>
        <p:txBody>
          <a:bodyPr/>
          <a:lstStyle/>
          <a:p>
            <a:r>
              <a:rPr lang="en-US" dirty="0"/>
              <a:t>Challenge #3</a:t>
            </a:r>
            <a:br>
              <a:rPr lang="en-US" dirty="0"/>
            </a:br>
            <a:r>
              <a:rPr lang="en-US" sz="3600" dirty="0">
                <a:solidFill>
                  <a:srgbClr val="0078D7"/>
                </a:solidFill>
              </a:rPr>
              <a:t>Extract, transform and load C-CDA medical data</a:t>
            </a:r>
            <a:endParaRPr lang="en-US" dirty="0">
              <a:solidFill>
                <a:srgbClr val="0078D7"/>
              </a:solidFill>
            </a:endParaRPr>
          </a:p>
        </p:txBody>
      </p:sp>
      <p:pic>
        <p:nvPicPr>
          <p:cNvPr id="7" name="Picture 6" descr="Diagram&#10;&#10;Description automatically generated">
            <a:extLst>
              <a:ext uri="{FF2B5EF4-FFF2-40B4-BE49-F238E27FC236}">
                <a16:creationId xmlns:a16="http://schemas.microsoft.com/office/drawing/2014/main" id="{887474C0-639E-4297-A13C-3DF961590B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1948" y="3423683"/>
            <a:ext cx="5380801" cy="3336483"/>
          </a:xfrm>
          <a:prstGeom prst="rect">
            <a:avLst/>
          </a:prstGeom>
        </p:spPr>
      </p:pic>
    </p:spTree>
    <p:extLst>
      <p:ext uri="{BB962C8B-B14F-4D97-AF65-F5344CB8AC3E}">
        <p14:creationId xmlns:p14="http://schemas.microsoft.com/office/powerpoint/2010/main" val="141234587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fontScale="90000"/>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fontScale="92500" lnSpcReduction="20000"/>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Technology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#4</a:t>
            </a:r>
            <a:br>
              <a:rPr lang="en-US" dirty="0"/>
            </a:br>
            <a:r>
              <a:rPr lang="en-US" sz="3600" dirty="0">
                <a:solidFill>
                  <a:srgbClr val="0078D7"/>
                </a:solidFill>
              </a:rPr>
              <a:t>Connect to FHIR Server and read FHIR data through a JavaScript app</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2079729"/>
            <a:ext cx="11364447" cy="175124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Create a new Azure Web App to host JavaScript app</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Register a public client app in Azure AD to enable JavaScript app to access FHIR Server</a:t>
            </a:r>
            <a:endParaRPr lang="en-US" sz="2350" dirty="0">
              <a:latin typeface="+mj-lt"/>
            </a:endParaRPr>
          </a:p>
          <a:p>
            <a:pPr marL="342900" indent="-342900">
              <a:lnSpc>
                <a:spcPct val="90000"/>
              </a:lnSpc>
              <a:spcAft>
                <a:spcPts val="600"/>
              </a:spcAft>
              <a:buFont typeface="Arial" panose="020B0604020202020204" pitchFamily="34" charset="0"/>
              <a:buChar char="•"/>
            </a:pPr>
            <a:r>
              <a:rPr lang="en-US" sz="2350" dirty="0">
                <a:latin typeface="+mj-lt"/>
              </a:rPr>
              <a:t>Write a JavaScript app to connect and read FHIR patient data</a:t>
            </a:r>
          </a:p>
        </p:txBody>
      </p:sp>
      <p:pic>
        <p:nvPicPr>
          <p:cNvPr id="4" name="Picture 3" descr="Diagram, company name&#10;&#10;Description automatically generated">
            <a:extLst>
              <a:ext uri="{FF2B5EF4-FFF2-40B4-BE49-F238E27FC236}">
                <a16:creationId xmlns:a16="http://schemas.microsoft.com/office/drawing/2014/main" id="{C6E4DB36-3C9B-4105-B877-D6AFA7552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670" y="3886200"/>
            <a:ext cx="4159190" cy="2348249"/>
          </a:xfrm>
          <a:prstGeom prst="rect">
            <a:avLst/>
          </a:prstGeom>
        </p:spPr>
      </p:pic>
    </p:spTree>
    <p:extLst>
      <p:ext uri="{BB962C8B-B14F-4D97-AF65-F5344CB8AC3E}">
        <p14:creationId xmlns:p14="http://schemas.microsoft.com/office/powerpoint/2010/main" val="2760429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Explore FHIR medical records through FHIR Dashboard and SMART on FHIR apps</a:t>
            </a:r>
            <a:endParaRPr lang="en-US" dirty="0">
              <a:solidFill>
                <a:srgbClr val="0078D7"/>
              </a:solidFill>
            </a:endParaRPr>
          </a:p>
        </p:txBody>
      </p:sp>
      <p:sp>
        <p:nvSpPr>
          <p:cNvPr id="7" name="TextBox 6">
            <a:extLst>
              <a:ext uri="{FF2B5EF4-FFF2-40B4-BE49-F238E27FC236}">
                <a16:creationId xmlns:a16="http://schemas.microsoft.com/office/drawing/2014/main" id="{C28D8B9D-C2B8-49EC-A24E-A946589255EC}"/>
              </a:ext>
            </a:extLst>
          </p:cNvPr>
          <p:cNvSpPr txBox="1"/>
          <p:nvPr/>
        </p:nvSpPr>
        <p:spPr>
          <a:xfrm>
            <a:off x="265176" y="1920240"/>
            <a:ext cx="11364447" cy="102335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FHIR Dashboard app to explore FHIR Bundles</a:t>
            </a: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SMART on FHIR Apps to explore Growth Chart and Medications</a:t>
            </a:r>
            <a:endParaRPr lang="en-US" sz="2350" dirty="0">
              <a:latin typeface="+mj-lt"/>
            </a:endParaRPr>
          </a:p>
        </p:txBody>
      </p:sp>
      <p:pic>
        <p:nvPicPr>
          <p:cNvPr id="4" name="Picture 3" descr="Diagram&#10;&#10;Description automatically generated">
            <a:extLst>
              <a:ext uri="{FF2B5EF4-FFF2-40B4-BE49-F238E27FC236}">
                <a16:creationId xmlns:a16="http://schemas.microsoft.com/office/drawing/2014/main" id="{7896DA6E-9028-45E0-85CE-36A4D15C4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2466" y="2931201"/>
            <a:ext cx="4367269" cy="3676824"/>
          </a:xfrm>
          <a:prstGeom prst="rect">
            <a:avLst/>
          </a:prstGeom>
        </p:spPr>
      </p:pic>
    </p:spTree>
    <p:extLst>
      <p:ext uri="{BB962C8B-B14F-4D97-AF65-F5344CB8AC3E}">
        <p14:creationId xmlns:p14="http://schemas.microsoft.com/office/powerpoint/2010/main" val="32455958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Challenge #6</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Create a new Single Page App (SPA) for patient search</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74320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Integrate and configure the Microsoft Authentication Library (MSAL) with </a:t>
            </a:r>
            <a:r>
              <a:rPr lang="en-US" sz="2350" b="0" dirty="0" err="1">
                <a:effectLst/>
                <a:latin typeface="Segoe UI Semibold" panose="020B0702040204020203" pitchFamily="34" charset="0"/>
                <a:cs typeface="Segoe UI Semibold" panose="020B0702040204020203" pitchFamily="34" charset="0"/>
              </a:rPr>
              <a:t>yourJavaScript</a:t>
            </a:r>
            <a:r>
              <a:rPr lang="en-US" sz="2350" b="0" dirty="0">
                <a:effectLst/>
                <a:latin typeface="Segoe UI Semibold" panose="020B0702040204020203" pitchFamily="34" charset="0"/>
                <a:cs typeface="Segoe UI Semibold" panose="020B0702040204020203" pitchFamily="34" charset="0"/>
              </a:rPr>
              <a:t> SPA app to fetch data from protected FHIR web API.</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Test Patient Lookup in Patient Search app website</a:t>
            </a:r>
            <a:endParaRPr lang="en-US" sz="2350" b="0" dirty="0">
              <a:effectLst/>
              <a:latin typeface="Segoe UI Semibold" panose="020B0702040204020203" pitchFamily="34" charset="0"/>
              <a:cs typeface="Segoe UI Semibold" panose="020B0702040204020203" pitchFamily="34" charset="0"/>
            </a:endParaRPr>
          </a:p>
        </p:txBody>
      </p:sp>
      <p:pic>
        <p:nvPicPr>
          <p:cNvPr id="4" name="Picture 3" descr="Diagram, company name&#10;&#10;Description automatically generated">
            <a:extLst>
              <a:ext uri="{FF2B5EF4-FFF2-40B4-BE49-F238E27FC236}">
                <a16:creationId xmlns:a16="http://schemas.microsoft.com/office/drawing/2014/main" id="{DDA9CB18-6F1A-431F-B2CE-3A6926FBD2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033" y="4274288"/>
            <a:ext cx="3957472" cy="2300402"/>
          </a:xfrm>
          <a:prstGeom prst="rect">
            <a:avLst/>
          </a:prstGeom>
        </p:spPr>
      </p:pic>
    </p:spTree>
    <p:extLst>
      <p:ext uri="{BB962C8B-B14F-4D97-AF65-F5344CB8AC3E}">
        <p14:creationId xmlns:p14="http://schemas.microsoft.com/office/powerpoint/2010/main" val="85205313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#7</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Bulk export, anonymize and store FHIR data into Data Lake</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22646" y="1962770"/>
            <a:ext cx="11829359" cy="1742015"/>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35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Store the Anonymized FHIR data into Azure Data Lake Gen2 for post-processing</a:t>
            </a:r>
            <a:endParaRPr lang="en-US" sz="2350" b="0" dirty="0">
              <a:effectLst/>
              <a:latin typeface="Segoe UI Semibold" panose="020B0702040204020203" pitchFamily="34" charset="0"/>
              <a:cs typeface="Segoe UI Semibold" panose="020B0702040204020203" pitchFamily="34" charset="0"/>
            </a:endParaRPr>
          </a:p>
        </p:txBody>
      </p:sp>
      <p:pic>
        <p:nvPicPr>
          <p:cNvPr id="5" name="Picture 4" descr="Graphical user interface, diagram&#10;&#10;Description automatically generated">
            <a:extLst>
              <a:ext uri="{FF2B5EF4-FFF2-40B4-BE49-F238E27FC236}">
                <a16:creationId xmlns:a16="http://schemas.microsoft.com/office/drawing/2014/main" id="{70AFE848-630E-4714-8174-BDE6BB6FD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8588" y="3738383"/>
            <a:ext cx="6845142" cy="3119617"/>
          </a:xfrm>
          <a:prstGeom prst="rect">
            <a:avLst/>
          </a:prstGeom>
        </p:spPr>
      </p:pic>
    </p:spTree>
    <p:extLst>
      <p:ext uri="{BB962C8B-B14F-4D97-AF65-F5344CB8AC3E}">
        <p14:creationId xmlns:p14="http://schemas.microsoft.com/office/powerpoint/2010/main" val="22087565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#8</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Stream </a:t>
            </a:r>
            <a:r>
              <a:rPr lang="en-US" sz="3600" b="1" dirty="0" err="1">
                <a:solidFill>
                  <a:srgbClr val="0078D7"/>
                </a:solidFill>
                <a:effectLst/>
                <a:latin typeface="Segoe UI Semibold" panose="020B0702040204020203" pitchFamily="34" charset="0"/>
                <a:cs typeface="Segoe UI Semibold" panose="020B0702040204020203" pitchFamily="34" charset="0"/>
              </a:rPr>
              <a:t>IoMT</a:t>
            </a:r>
            <a:r>
              <a:rPr lang="en-US" sz="3600" b="1" dirty="0">
                <a:solidFill>
                  <a:srgbClr val="0078D7"/>
                </a:solidFill>
                <a:effectLst/>
                <a:latin typeface="Segoe UI Semibold" panose="020B0702040204020203" pitchFamily="34" charset="0"/>
                <a:cs typeface="Segoe UI Semibold" panose="020B0702040204020203" pitchFamily="34" charset="0"/>
              </a:rPr>
              <a:t> Device data into FHIR from IoT Central</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1380378"/>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Create a Continuous Remote Monitoring Healthcare app in IoT Central</a:t>
            </a:r>
          </a:p>
          <a:p>
            <a:pPr marL="342900"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 up Azure IoT Connector for FHIR in Azure API for FHIR</a:t>
            </a: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Setup Data Export from IoT Central to Azure API for FHIR</a:t>
            </a:r>
          </a:p>
        </p:txBody>
      </p:sp>
      <p:pic>
        <p:nvPicPr>
          <p:cNvPr id="4" name="Picture 3" descr="Diagram&#10;&#10;Description automatically generated with medium confidence">
            <a:extLst>
              <a:ext uri="{FF2B5EF4-FFF2-40B4-BE49-F238E27FC236}">
                <a16:creationId xmlns:a16="http://schemas.microsoft.com/office/drawing/2014/main" id="{013AEF65-FC89-4B36-ADCB-DC3A9924A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52" y="3189768"/>
            <a:ext cx="3683592" cy="3573868"/>
          </a:xfrm>
          <a:prstGeom prst="rect">
            <a:avLst/>
          </a:prstGeom>
        </p:spPr>
      </p:pic>
    </p:spTree>
    <p:extLst>
      <p:ext uri="{BB962C8B-B14F-4D97-AF65-F5344CB8AC3E}">
        <p14:creationId xmlns:p14="http://schemas.microsoft.com/office/powerpoint/2010/main" val="36102969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255769" cy="813819"/>
          </a:xfrm>
        </p:spPr>
        <p:txBody>
          <a:bodyPr/>
          <a:lstStyle/>
          <a:p>
            <a:r>
              <a:rPr lang="en-US" dirty="0"/>
              <a:t>Challenge #9</a:t>
            </a:r>
            <a:br>
              <a:rPr lang="en-US" dirty="0"/>
            </a:br>
            <a:r>
              <a:rPr lang="en-US" sz="3600" b="1" dirty="0">
                <a:solidFill>
                  <a:srgbClr val="0078D7"/>
                </a:solidFill>
                <a:effectLst/>
                <a:latin typeface="Segoe UI Semibold" panose="020B0702040204020203" pitchFamily="34" charset="0"/>
                <a:cs typeface="Segoe UI Semibold" panose="020B0702040204020203" pitchFamily="34" charset="0"/>
              </a:rPr>
              <a:t>Analyze and Visualize FHIR data using </a:t>
            </a:r>
            <a:r>
              <a:rPr lang="en-US" sz="3600" b="1" dirty="0" err="1">
                <a:solidFill>
                  <a:srgbClr val="0078D7"/>
                </a:solidFill>
                <a:effectLst/>
                <a:latin typeface="Segoe UI Semibold" panose="020B0702040204020203" pitchFamily="34" charset="0"/>
                <a:cs typeface="Segoe UI Semibold" panose="020B0702040204020203" pitchFamily="34" charset="0"/>
              </a:rPr>
              <a:t>PowerBI</a:t>
            </a:r>
            <a:endParaRPr lang="en-US" dirty="0">
              <a:solidFill>
                <a:srgbClr val="0078D7"/>
              </a:solidFill>
            </a:endParaRPr>
          </a:p>
        </p:txBody>
      </p:sp>
      <p:sp>
        <p:nvSpPr>
          <p:cNvPr id="7" name="TextBox 6">
            <a:extLst>
              <a:ext uri="{FF2B5EF4-FFF2-40B4-BE49-F238E27FC236}">
                <a16:creationId xmlns:a16="http://schemas.microsoft.com/office/drawing/2014/main" id="{59B64FF2-84D9-4369-94EC-C86BD2C04938}"/>
              </a:ext>
            </a:extLst>
          </p:cNvPr>
          <p:cNvSpPr txBox="1"/>
          <p:nvPr/>
        </p:nvSpPr>
        <p:spPr>
          <a:xfrm>
            <a:off x="265176" y="1595947"/>
            <a:ext cx="11364447" cy="2465290"/>
          </a:xfrm>
          <a:prstGeom prst="rect">
            <a:avLst/>
          </a:prstGeom>
          <a:noFill/>
        </p:spPr>
        <p:txBody>
          <a:bodyPr wrap="square" lIns="182880" tIns="146304" rIns="182880" bIns="146304" rtlCol="0">
            <a:spAutoFit/>
          </a:bodyPr>
          <a:lstStyle/>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departmental use, use Power Query Connector for FHIR from </a:t>
            </a:r>
            <a:r>
              <a:rPr lang="en-US" sz="2350" b="0" dirty="0" err="1">
                <a:effectLst/>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a:p>
            <a:pPr marL="342900" indent="-342900">
              <a:buFont typeface="Arial" panose="020B0604020202020204" pitchFamily="34" charset="0"/>
              <a:buChar char="•"/>
            </a:pPr>
            <a:r>
              <a:rPr lang="en-US" sz="2350" b="0" dirty="0">
                <a:effectLst/>
                <a:latin typeface="Segoe UI Semibold" panose="020B0702040204020203" pitchFamily="34" charset="0"/>
                <a:cs typeface="Segoe UI Semibold" panose="020B0702040204020203" pitchFamily="34" charset="0"/>
              </a:rPr>
              <a:t>For enterprise use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Bulk export data from Azure API for FHIR into Blob Storage</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a:t>
            </a:r>
            <a:r>
              <a:rPr lang="en-US" sz="2350" b="0" dirty="0">
                <a:effectLst/>
                <a:latin typeface="Segoe UI Semibold" panose="020B0702040204020203" pitchFamily="34" charset="0"/>
                <a:cs typeface="Segoe UI Semibold" panose="020B0702040204020203" pitchFamily="34" charset="0"/>
              </a:rPr>
              <a:t>etup Azure SQL DB and needed objects</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Setup Azure Databricks and do the transformation</a:t>
            </a:r>
          </a:p>
          <a:p>
            <a:pPr marL="800100" lvl="1" indent="-342900">
              <a:buFont typeface="Arial" panose="020B0604020202020204" pitchFamily="34" charset="0"/>
              <a:buChar char="•"/>
            </a:pPr>
            <a:r>
              <a:rPr lang="en-US" sz="2350" dirty="0">
                <a:latin typeface="Segoe UI Semibold" panose="020B0702040204020203" pitchFamily="34" charset="0"/>
                <a:cs typeface="Segoe UI Semibold" panose="020B0702040204020203" pitchFamily="34" charset="0"/>
              </a:rPr>
              <a:t>Use Azure SQL DB Connector in </a:t>
            </a:r>
            <a:r>
              <a:rPr lang="en-US" sz="2350" dirty="0" err="1">
                <a:latin typeface="Segoe UI Semibold" panose="020B0702040204020203" pitchFamily="34" charset="0"/>
                <a:cs typeface="Segoe UI Semibold" panose="020B0702040204020203" pitchFamily="34" charset="0"/>
              </a:rPr>
              <a:t>PowerBI</a:t>
            </a:r>
            <a:endParaRPr lang="en-US" sz="2350" dirty="0">
              <a:latin typeface="Segoe UI Semibold" panose="020B0702040204020203" pitchFamily="34" charset="0"/>
              <a:cs typeface="Segoe UI Semibold" panose="020B0702040204020203" pitchFamily="34" charset="0"/>
            </a:endParaRPr>
          </a:p>
        </p:txBody>
      </p:sp>
      <p:pic>
        <p:nvPicPr>
          <p:cNvPr id="5" name="Picture 4" descr="Diagram&#10;&#10;Description automatically generated">
            <a:extLst>
              <a:ext uri="{FF2B5EF4-FFF2-40B4-BE49-F238E27FC236}">
                <a16:creationId xmlns:a16="http://schemas.microsoft.com/office/drawing/2014/main" id="{8FFA1BFD-311D-4811-B6D8-E240C87DC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8518" y="4045689"/>
            <a:ext cx="4934316" cy="2739102"/>
          </a:xfrm>
          <a:prstGeom prst="rect">
            <a:avLst/>
          </a:prstGeom>
        </p:spPr>
      </p:pic>
    </p:spTree>
    <p:extLst>
      <p:ext uri="{BB962C8B-B14F-4D97-AF65-F5344CB8AC3E}">
        <p14:creationId xmlns:p14="http://schemas.microsoft.com/office/powerpoint/2010/main" val="1927918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C5D2-F3C6-1D4F-A40D-3924834D416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106723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4" y="320040"/>
            <a:ext cx="11306469" cy="813819"/>
          </a:xfrm>
        </p:spPr>
        <p:txBody>
          <a:bodyPr>
            <a:normAutofit fontScale="90000"/>
          </a:bodyPr>
          <a:lstStyle/>
          <a:p>
            <a:r>
              <a:rPr lang="en-US" sz="4800" dirty="0">
                <a:latin typeface="Segoe UI Light" panose="020B0502040204020203" pitchFamily="34" charset="0"/>
                <a:cs typeface="Segoe UI Light" panose="020B0502040204020203" pitchFamily="34" charset="0"/>
              </a:rPr>
              <a:t>Objectives</a:t>
            </a:r>
          </a:p>
        </p:txBody>
      </p:sp>
      <p:sp>
        <p:nvSpPr>
          <p:cNvPr id="3" name="Content Placeholder 2"/>
          <p:cNvSpPr>
            <a:spLocks noGrp="1"/>
          </p:cNvSpPr>
          <p:nvPr>
            <p:ph idx="1"/>
          </p:nvPr>
        </p:nvSpPr>
        <p:spPr>
          <a:xfrm>
            <a:off x="455994" y="1033056"/>
            <a:ext cx="11306469" cy="5772005"/>
          </a:xfrm>
        </p:spPr>
        <p:txBody>
          <a:bodyPr>
            <a:noAutofit/>
          </a:bodyPr>
          <a:lstStyle/>
          <a:p>
            <a:r>
              <a:rPr lang="en-US" sz="2400" u="sng" dirty="0">
                <a:latin typeface="Segoe UI" panose="020B0502040204020203" pitchFamily="34" charset="0"/>
                <a:cs typeface="Segoe UI" panose="020B0502040204020203" pitchFamily="34" charset="0"/>
              </a:rPr>
              <a:t>What to Expect:</a:t>
            </a:r>
            <a:endParaRPr lang="en-US" sz="2400" dirty="0">
              <a:latin typeface="Segoe UI" panose="020B0502040204020203" pitchFamily="34" charset="0"/>
              <a:cs typeface="Segoe UI" panose="020B0502040204020203" pitchFamily="34" charset="0"/>
            </a:endParaRPr>
          </a:p>
          <a:p>
            <a:pPr lvl="1"/>
            <a:r>
              <a:rPr lang="en-US" sz="2000" dirty="0">
                <a:latin typeface="Segoe UI" panose="020B0502040204020203" pitchFamily="34" charset="0"/>
                <a:cs typeface="Segoe UI" panose="020B0502040204020203" pitchFamily="34" charset="0"/>
              </a:rPr>
              <a:t>Overview of Azure API for FHIR Server  and reference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C-CDA medical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read FHIR data through a JavaScript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FHIR medical records through FHIR Dashboard and SMART on FHIR apps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Create a new Single Page App (SPA) for patient search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Stream </a:t>
            </a:r>
            <a:r>
              <a:rPr lang="en-US" sz="1800" dirty="0" err="1">
                <a:latin typeface="Segoe UI" panose="020B0502040204020203" pitchFamily="34" charset="0"/>
                <a:cs typeface="Segoe UI" panose="020B0502040204020203" pitchFamily="34" charset="0"/>
              </a:rPr>
              <a:t>IoMT</a:t>
            </a:r>
            <a:r>
              <a:rPr lang="en-US" sz="1800" dirty="0">
                <a:latin typeface="Segoe UI" panose="020B0502040204020203" pitchFamily="34" charset="0"/>
                <a:cs typeface="Segoe UI" panose="020B0502040204020203" pitchFamily="34" charset="0"/>
              </a:rPr>
              <a:t> Device data into FHIR from IoT Central</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Analyze and Visualize FHIR data using </a:t>
            </a:r>
            <a:r>
              <a:rPr lang="en-US" sz="1800" dirty="0" err="1">
                <a:latin typeface="Segoe UI" panose="020B0502040204020203" pitchFamily="34" charset="0"/>
                <a:cs typeface="Segoe UI" panose="020B0502040204020203" pitchFamily="34" charset="0"/>
              </a:rPr>
              <a:t>PowerBI</a:t>
            </a:r>
            <a:endParaRPr lang="en-US" sz="1800" dirty="0">
              <a:latin typeface="Segoe UI" panose="020B0502040204020203" pitchFamily="34" charset="0"/>
              <a:cs typeface="Segoe UI" panose="020B0502040204020203" pitchFamily="34" charset="0"/>
            </a:endParaRPr>
          </a:p>
          <a:p>
            <a:endParaRPr lang="en-US" sz="2400" u="sng" dirty="0">
              <a:latin typeface="Segoe UI" panose="020B0502040204020203" pitchFamily="34" charset="0"/>
              <a:cs typeface="Segoe UI" panose="020B0502040204020203" pitchFamily="34" charset="0"/>
            </a:endParaRPr>
          </a:p>
          <a:p>
            <a:r>
              <a:rPr lang="en-US" sz="2400" u="sng" dirty="0">
                <a:latin typeface="Segoe UI" panose="020B0502040204020203" pitchFamily="34" charset="0"/>
                <a:cs typeface="Segoe UI" panose="020B0502040204020203" pitchFamily="34" charset="0"/>
              </a:rPr>
              <a:t>Intended Outcomes:</a:t>
            </a:r>
          </a:p>
          <a:p>
            <a:pPr lvl="1"/>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FHIR Server reference architectures listed above</a:t>
            </a:r>
          </a:p>
        </p:txBody>
      </p:sp>
    </p:spTree>
    <p:extLst>
      <p:ext uri="{BB962C8B-B14F-4D97-AF65-F5344CB8AC3E}">
        <p14:creationId xmlns:p14="http://schemas.microsoft.com/office/powerpoint/2010/main" val="3125022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920240"/>
            <a:ext cx="11653523" cy="908839"/>
          </a:xfrm>
        </p:spPr>
        <p:txBody>
          <a:bodyPr/>
          <a:lstStyle/>
          <a:p>
            <a:pPr marL="342900" indent="-342900">
              <a:buFont typeface="Arial" panose="020B0604020202020204" pitchFamily="34" charset="0"/>
              <a:buChar char="•"/>
            </a:pPr>
            <a:r>
              <a:rPr lang="en-US" dirty="0"/>
              <a:t>Deploy FHIR Server Samples reference architecture to bulk load FHIR data</a:t>
            </a:r>
          </a:p>
          <a:p>
            <a:pPr marL="342900" indent="-342900">
              <a:buFont typeface="Arial" panose="020B0604020202020204" pitchFamily="34" charset="0"/>
              <a:buChar char="•"/>
            </a:pPr>
            <a:r>
              <a:rPr lang="en-US" dirty="0"/>
              <a:t>Generate simulated patient data in FHIR format and load them into FHIR Server</a:t>
            </a:r>
          </a:p>
        </p:txBody>
      </p:sp>
      <p:sp>
        <p:nvSpPr>
          <p:cNvPr id="3" name="Title 2"/>
          <p:cNvSpPr>
            <a:spLocks noGrp="1"/>
          </p:cNvSpPr>
          <p:nvPr>
            <p:ph type="title"/>
          </p:nvPr>
        </p:nvSpPr>
        <p:spPr>
          <a:xfrm>
            <a:off x="455994" y="556381"/>
            <a:ext cx="11306469" cy="1012537"/>
          </a:xfrm>
        </p:spPr>
        <p:txBody>
          <a:bodyPr/>
          <a:lstStyle/>
          <a:p>
            <a:r>
              <a:rPr lang="en-US" dirty="0"/>
              <a:t>Challenge #1</a:t>
            </a:r>
            <a:br>
              <a:rPr lang="en-US" dirty="0"/>
            </a:br>
            <a:r>
              <a:rPr lang="en-US" sz="3600" dirty="0">
                <a:solidFill>
                  <a:srgbClr val="0078D7"/>
                </a:solidFill>
              </a:rPr>
              <a:t>Extract and load FHIR synthetic medical data</a:t>
            </a:r>
            <a:endParaRPr lang="en-US" dirty="0">
              <a:solidFill>
                <a:srgbClr val="0078D7"/>
              </a:solidFill>
            </a:endParaRPr>
          </a:p>
        </p:txBody>
      </p:sp>
      <p:pic>
        <p:nvPicPr>
          <p:cNvPr id="6" name="Picture 5" descr="Shape&#10;&#10;Description automatically generated with medium confidence">
            <a:extLst>
              <a:ext uri="{FF2B5EF4-FFF2-40B4-BE49-F238E27FC236}">
                <a16:creationId xmlns:a16="http://schemas.microsoft.com/office/drawing/2014/main" id="{02FE6C03-0904-431A-B198-D3E3712A04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254" y="3131683"/>
            <a:ext cx="9172204" cy="2218645"/>
          </a:xfrm>
          <a:prstGeom prst="rect">
            <a:avLst/>
          </a:prstGeom>
        </p:spPr>
      </p:pic>
    </p:spTree>
    <p:extLst>
      <p:ext uri="{BB962C8B-B14F-4D97-AF65-F5344CB8AC3E}">
        <p14:creationId xmlns:p14="http://schemas.microsoft.com/office/powerpoint/2010/main" val="199273010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18E2F-6334-7343-A894-CEE3F7BF8550}"/>
              </a:ext>
            </a:extLst>
          </p:cNvPr>
          <p:cNvSpPr>
            <a:spLocks noGrp="1"/>
          </p:cNvSpPr>
          <p:nvPr>
            <p:ph type="title"/>
          </p:nvPr>
        </p:nvSpPr>
        <p:spPr>
          <a:xfrm>
            <a:off x="406789" y="3029995"/>
            <a:ext cx="10551420" cy="1793104"/>
          </a:xfrm>
        </p:spPr>
        <p:txBody>
          <a:bodyPr/>
          <a:lstStyle/>
          <a:p>
            <a:r>
              <a:rPr lang="en-US" dirty="0"/>
              <a:t>Enabling Healthcare Solutions in Azure</a:t>
            </a:r>
          </a:p>
        </p:txBody>
      </p:sp>
      <p:sp>
        <p:nvSpPr>
          <p:cNvPr id="4" name="Text Placeholder 3">
            <a:extLst>
              <a:ext uri="{FF2B5EF4-FFF2-40B4-BE49-F238E27FC236}">
                <a16:creationId xmlns:a16="http://schemas.microsoft.com/office/drawing/2014/main" id="{56017264-8F93-1F45-A4CB-F58314207173}"/>
              </a:ext>
            </a:extLst>
          </p:cNvPr>
          <p:cNvSpPr>
            <a:spLocks noGrp="1"/>
          </p:cNvSpPr>
          <p:nvPr>
            <p:ph type="body" sz="quarter" idx="15"/>
          </p:nvPr>
        </p:nvSpPr>
        <p:spPr>
          <a:xfrm>
            <a:off x="406789" y="4844950"/>
            <a:ext cx="9602819" cy="456279"/>
          </a:xfrm>
        </p:spPr>
        <p:txBody>
          <a:bodyPr vert="horz" wrap="square" lIns="0" tIns="91440" rIns="146304" bIns="91440" rtlCol="0" anchor="t">
            <a:spAutoFit/>
          </a:bodyPr>
          <a:lstStyle/>
          <a:p>
            <a:endParaRPr lang="en-US" sz="1750">
              <a:solidFill>
                <a:schemeClr val="accent2"/>
              </a:solidFill>
              <a:latin typeface="+mn-lt"/>
              <a:cs typeface="Segoe UI"/>
            </a:endParaRPr>
          </a:p>
        </p:txBody>
      </p:sp>
    </p:spTree>
    <p:extLst>
      <p:ext uri="{BB962C8B-B14F-4D97-AF65-F5344CB8AC3E}">
        <p14:creationId xmlns:p14="http://schemas.microsoft.com/office/powerpoint/2010/main" val="2179756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C0771-036E-F34D-99AE-913CFEE9D73F}"/>
              </a:ext>
            </a:extLst>
          </p:cNvPr>
          <p:cNvSpPr>
            <a:spLocks noGrp="1"/>
          </p:cNvSpPr>
          <p:nvPr>
            <p:ph type="title"/>
          </p:nvPr>
        </p:nvSpPr>
        <p:spPr>
          <a:xfrm>
            <a:off x="455995" y="620428"/>
            <a:ext cx="11306469" cy="403137"/>
          </a:xfrm>
        </p:spPr>
        <p:txBody>
          <a:bodyPr/>
          <a:lstStyle/>
          <a:p>
            <a:r>
              <a:rPr lang="en-US" sz="3200"/>
              <a:t>Unblock healthcare innovation with health data interoperability</a:t>
            </a:r>
          </a:p>
        </p:txBody>
      </p:sp>
      <p:sp>
        <p:nvSpPr>
          <p:cNvPr id="4" name="Rectangle 3">
            <a:extLst>
              <a:ext uri="{FF2B5EF4-FFF2-40B4-BE49-F238E27FC236}">
                <a16:creationId xmlns:a16="http://schemas.microsoft.com/office/drawing/2014/main" id="{E84A5150-D0E9-5E40-945D-850301B00DF0}"/>
              </a:ext>
            </a:extLst>
          </p:cNvPr>
          <p:cNvSpPr/>
          <p:nvPr/>
        </p:nvSpPr>
        <p:spPr bwMode="auto">
          <a:xfrm>
            <a:off x="816756" y="2329742"/>
            <a:ext cx="10676629" cy="2579752"/>
          </a:xfrm>
          <a:prstGeom prst="rect">
            <a:avLst/>
          </a:prstGeom>
          <a:noFill/>
          <a:ln w="12700">
            <a:solidFill>
              <a:schemeClr val="bg1">
                <a:lumMod val="50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765" err="1"/>
          </a:p>
        </p:txBody>
      </p:sp>
      <p:sp>
        <p:nvSpPr>
          <p:cNvPr id="5" name="Rectangle 71">
            <a:extLst>
              <a:ext uri="{FF2B5EF4-FFF2-40B4-BE49-F238E27FC236}">
                <a16:creationId xmlns:a16="http://schemas.microsoft.com/office/drawing/2014/main" id="{1EF30DB1-5521-EF4D-861F-6A12A0947D65}"/>
              </a:ext>
            </a:extLst>
          </p:cNvPr>
          <p:cNvSpPr/>
          <p:nvPr/>
        </p:nvSpPr>
        <p:spPr>
          <a:xfrm>
            <a:off x="881222" y="3330359"/>
            <a:ext cx="2657474" cy="830997"/>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Based on industry standards for health data interoperability</a:t>
            </a:r>
          </a:p>
        </p:txBody>
      </p:sp>
      <p:sp>
        <p:nvSpPr>
          <p:cNvPr id="6" name="Rectangle 71">
            <a:extLst>
              <a:ext uri="{FF2B5EF4-FFF2-40B4-BE49-F238E27FC236}">
                <a16:creationId xmlns:a16="http://schemas.microsoft.com/office/drawing/2014/main" id="{78F57D7F-3EB6-6249-8BB2-2765A7C491CC}"/>
              </a:ext>
            </a:extLst>
          </p:cNvPr>
          <p:cNvSpPr/>
          <p:nvPr/>
        </p:nvSpPr>
        <p:spPr>
          <a:xfrm>
            <a:off x="4481937" y="3330359"/>
            <a:ext cx="3353390"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Secure management of Protected Health Information (PHI) in a compliant cloud environment</a:t>
            </a:r>
          </a:p>
        </p:txBody>
      </p:sp>
      <p:sp>
        <p:nvSpPr>
          <p:cNvPr id="7" name="Rectangle 71">
            <a:extLst>
              <a:ext uri="{FF2B5EF4-FFF2-40B4-BE49-F238E27FC236}">
                <a16:creationId xmlns:a16="http://schemas.microsoft.com/office/drawing/2014/main" id="{5873C0B9-1C38-FE4D-BE91-5AEAD82AC167}"/>
              </a:ext>
            </a:extLst>
          </p:cNvPr>
          <p:cNvSpPr/>
          <p:nvPr/>
        </p:nvSpPr>
        <p:spPr>
          <a:xfrm>
            <a:off x="8593470" y="3330359"/>
            <a:ext cx="2842573" cy="1107996"/>
          </a:xfrm>
          <a:custGeom>
            <a:avLst/>
            <a:gdLst>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6707 h 2921636"/>
              <a:gd name="connsiteX1" fmla="*/ 602234 w 3690718"/>
              <a:gd name="connsiteY1" fmla="*/ 0 h 2921636"/>
              <a:gd name="connsiteX2" fmla="*/ 3040634 w 3690718"/>
              <a:gd name="connsiteY2" fmla="*/ 0 h 2921636"/>
              <a:gd name="connsiteX3" fmla="*/ 3690718 w 3690718"/>
              <a:gd name="connsiteY3" fmla="*/ 6707 h 2921636"/>
              <a:gd name="connsiteX4" fmla="*/ 3690718 w 3690718"/>
              <a:gd name="connsiteY4" fmla="*/ 2921636 h 2921636"/>
              <a:gd name="connsiteX5" fmla="*/ 0 w 3690718"/>
              <a:gd name="connsiteY5" fmla="*/ 2921636 h 2921636"/>
              <a:gd name="connsiteX6" fmla="*/ 0 w 3690718"/>
              <a:gd name="connsiteY6" fmla="*/ 6707 h 2921636"/>
              <a:gd name="connsiteX0" fmla="*/ 0 w 3690718"/>
              <a:gd name="connsiteY0" fmla="*/ 6707 h 2921636"/>
              <a:gd name="connsiteX1" fmla="*/ 3040634 w 3690718"/>
              <a:gd name="connsiteY1" fmla="*/ 0 h 2921636"/>
              <a:gd name="connsiteX2" fmla="*/ 3690718 w 3690718"/>
              <a:gd name="connsiteY2" fmla="*/ 6707 h 2921636"/>
              <a:gd name="connsiteX3" fmla="*/ 3690718 w 3690718"/>
              <a:gd name="connsiteY3" fmla="*/ 2921636 h 2921636"/>
              <a:gd name="connsiteX4" fmla="*/ 0 w 3690718"/>
              <a:gd name="connsiteY4" fmla="*/ 2921636 h 2921636"/>
              <a:gd name="connsiteX5" fmla="*/ 0 w 3690718"/>
              <a:gd name="connsiteY5" fmla="*/ 6707 h 2921636"/>
              <a:gd name="connsiteX0" fmla="*/ 0 w 3690718"/>
              <a:gd name="connsiteY0" fmla="*/ 0 h 2914929"/>
              <a:gd name="connsiteX1" fmla="*/ 3690718 w 3690718"/>
              <a:gd name="connsiteY1" fmla="*/ 0 h 2914929"/>
              <a:gd name="connsiteX2" fmla="*/ 3690718 w 3690718"/>
              <a:gd name="connsiteY2" fmla="*/ 2914929 h 2914929"/>
              <a:gd name="connsiteX3" fmla="*/ 0 w 3690718"/>
              <a:gd name="connsiteY3" fmla="*/ 2914929 h 2914929"/>
              <a:gd name="connsiteX4" fmla="*/ 0 w 3690718"/>
              <a:gd name="connsiteY4" fmla="*/ 0 h 291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0718" h="2914929">
                <a:moveTo>
                  <a:pt x="0" y="0"/>
                </a:moveTo>
                <a:lnTo>
                  <a:pt x="3690718" y="0"/>
                </a:lnTo>
                <a:lnTo>
                  <a:pt x="3690718" y="2914929"/>
                </a:lnTo>
                <a:lnTo>
                  <a:pt x="0" y="2914929"/>
                </a:lnTo>
                <a:lnTo>
                  <a:pt x="0" y="0"/>
                </a:lnTo>
                <a:close/>
              </a:path>
            </a:pathLst>
          </a:custGeom>
          <a:noFill/>
          <a:ln w="3175">
            <a:noFill/>
          </a:ln>
        </p:spPr>
        <p:txBody>
          <a:bodyPr wrap="square" lIns="0" tIns="0" rIns="0" bIns="0" rtlCol="0" anchor="t">
            <a:spAutoFit/>
          </a:bodyPr>
          <a:lstStyle/>
          <a:p>
            <a:pPr algn="ctr" defTabSz="914363" fontAlgn="base">
              <a:spcBef>
                <a:spcPts val="1200"/>
              </a:spcBef>
              <a:spcAft>
                <a:spcPct val="0"/>
              </a:spcAft>
              <a:defRPr/>
            </a:pPr>
            <a:r>
              <a:rPr lang="en-US"/>
              <a:t>Accelerate machine learning, data analytics, and operational outcomes with data in a normalized state</a:t>
            </a:r>
          </a:p>
        </p:txBody>
      </p:sp>
      <p:sp>
        <p:nvSpPr>
          <p:cNvPr id="8" name="Title 1">
            <a:extLst>
              <a:ext uri="{FF2B5EF4-FFF2-40B4-BE49-F238E27FC236}">
                <a16:creationId xmlns:a16="http://schemas.microsoft.com/office/drawing/2014/main" id="{42474BE3-7FFF-294E-816C-3A339DFDC2C9}"/>
              </a:ext>
            </a:extLst>
          </p:cNvPr>
          <p:cNvSpPr txBox="1">
            <a:spLocks/>
          </p:cNvSpPr>
          <p:nvPr/>
        </p:nvSpPr>
        <p:spPr>
          <a:xfrm>
            <a:off x="4599330" y="4698956"/>
            <a:ext cx="3111480" cy="397545"/>
          </a:xfrm>
          <a:prstGeom prst="rect">
            <a:avLst/>
          </a:prstGeom>
          <a:solidFill>
            <a:schemeClr val="bg1"/>
          </a:solid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algn="ctr"/>
            <a:r>
              <a:rPr lang="en-US">
                <a:solidFill>
                  <a:schemeClr val="tx2"/>
                </a:solidFill>
              </a:rPr>
              <a:t>Azure API for FHIR</a:t>
            </a:r>
          </a:p>
        </p:txBody>
      </p:sp>
      <p:grpSp>
        <p:nvGrpSpPr>
          <p:cNvPr id="38" name="Group 37">
            <a:extLst>
              <a:ext uri="{FF2B5EF4-FFF2-40B4-BE49-F238E27FC236}">
                <a16:creationId xmlns:a16="http://schemas.microsoft.com/office/drawing/2014/main" id="{B8A348ED-E818-6D4F-AD17-414F1EB926EB}"/>
              </a:ext>
            </a:extLst>
          </p:cNvPr>
          <p:cNvGrpSpPr/>
          <p:nvPr/>
        </p:nvGrpSpPr>
        <p:grpSpPr>
          <a:xfrm>
            <a:off x="1514808" y="1641520"/>
            <a:ext cx="1371600" cy="1371600"/>
            <a:chOff x="1455738" y="2109570"/>
            <a:chExt cx="1371600" cy="1371600"/>
          </a:xfrm>
        </p:grpSpPr>
        <p:sp>
          <p:nvSpPr>
            <p:cNvPr id="10" name="Oval 9">
              <a:extLst>
                <a:ext uri="{FF2B5EF4-FFF2-40B4-BE49-F238E27FC236}">
                  <a16:creationId xmlns:a16="http://schemas.microsoft.com/office/drawing/2014/main" id="{A73417EA-18C7-6944-AF7A-E1BD4A9C831E}"/>
                </a:ext>
              </a:extLst>
            </p:cNvPr>
            <p:cNvSpPr/>
            <p:nvPr/>
          </p:nvSpPr>
          <p:spPr bwMode="auto">
            <a:xfrm>
              <a:off x="1455738" y="2109570"/>
              <a:ext cx="1371600" cy="1371600"/>
            </a:xfrm>
            <a:prstGeom prst="ellipse">
              <a:avLst/>
            </a:prstGeom>
            <a:solidFill>
              <a:schemeClr val="bg1"/>
            </a:solid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descr="A drawing of a face&#10;&#10;Description automatically generated">
              <a:extLst>
                <a:ext uri="{FF2B5EF4-FFF2-40B4-BE49-F238E27FC236}">
                  <a16:creationId xmlns:a16="http://schemas.microsoft.com/office/drawing/2014/main" id="{C50ECC2E-61DD-D44B-8537-E8AFEC4EC85B}"/>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5433"/>
            <a:stretch/>
          </p:blipFill>
          <p:spPr>
            <a:xfrm>
              <a:off x="1807670" y="2332911"/>
              <a:ext cx="686437" cy="914400"/>
            </a:xfrm>
            <a:prstGeom prst="rect">
              <a:avLst/>
            </a:prstGeom>
          </p:spPr>
        </p:pic>
      </p:grpSp>
      <p:grpSp>
        <p:nvGrpSpPr>
          <p:cNvPr id="39" name="Group 38">
            <a:extLst>
              <a:ext uri="{FF2B5EF4-FFF2-40B4-BE49-F238E27FC236}">
                <a16:creationId xmlns:a16="http://schemas.microsoft.com/office/drawing/2014/main" id="{F9D750C6-E8C3-2841-A642-6BBEE967F6C4}"/>
              </a:ext>
            </a:extLst>
          </p:cNvPr>
          <p:cNvGrpSpPr/>
          <p:nvPr/>
        </p:nvGrpSpPr>
        <p:grpSpPr>
          <a:xfrm>
            <a:off x="5463481" y="1641520"/>
            <a:ext cx="1371600" cy="1371600"/>
            <a:chOff x="5404411" y="2109570"/>
            <a:chExt cx="1371600" cy="1371600"/>
          </a:xfrm>
        </p:grpSpPr>
        <p:grpSp>
          <p:nvGrpSpPr>
            <p:cNvPr id="12" name="Group 11">
              <a:extLst>
                <a:ext uri="{FF2B5EF4-FFF2-40B4-BE49-F238E27FC236}">
                  <a16:creationId xmlns:a16="http://schemas.microsoft.com/office/drawing/2014/main" id="{541FF85A-B5F1-4948-B6E9-7E7D3C673FC2}"/>
                </a:ext>
              </a:extLst>
            </p:cNvPr>
            <p:cNvGrpSpPr/>
            <p:nvPr/>
          </p:nvGrpSpPr>
          <p:grpSpPr>
            <a:xfrm>
              <a:off x="5404411" y="2109570"/>
              <a:ext cx="1371600" cy="1371600"/>
              <a:chOff x="5545931" y="2109570"/>
              <a:chExt cx="1371600" cy="1371600"/>
            </a:xfrm>
            <a:solidFill>
              <a:schemeClr val="bg1"/>
            </a:solidFill>
          </p:grpSpPr>
          <p:sp>
            <p:nvSpPr>
              <p:cNvPr id="13" name="Oval 12">
                <a:extLst>
                  <a:ext uri="{FF2B5EF4-FFF2-40B4-BE49-F238E27FC236}">
                    <a16:creationId xmlns:a16="http://schemas.microsoft.com/office/drawing/2014/main" id="{B068334B-FB0F-1A47-9EB7-F43B227CC1BE}"/>
                  </a:ext>
                </a:extLst>
              </p:cNvPr>
              <p:cNvSpPr/>
              <p:nvPr/>
            </p:nvSpPr>
            <p:spPr bwMode="auto">
              <a:xfrm>
                <a:off x="5545931"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52">
                <a:extLst>
                  <a:ext uri="{FF2B5EF4-FFF2-40B4-BE49-F238E27FC236}">
                    <a16:creationId xmlns:a16="http://schemas.microsoft.com/office/drawing/2014/main" id="{12844B20-5498-B94D-99AB-2B6024294D30}"/>
                  </a:ext>
                </a:extLst>
              </p:cNvPr>
              <p:cNvSpPr>
                <a:spLocks/>
              </p:cNvSpPr>
              <p:nvPr/>
            </p:nvSpPr>
            <p:spPr bwMode="auto">
              <a:xfrm>
                <a:off x="5968187" y="2510815"/>
                <a:ext cx="533542" cy="3718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35" name="Graphic 34">
              <a:extLst>
                <a:ext uri="{FF2B5EF4-FFF2-40B4-BE49-F238E27FC236}">
                  <a16:creationId xmlns:a16="http://schemas.microsoft.com/office/drawing/2014/main" id="{99217F28-CD9D-F444-8C64-20D577CB32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28297" y="2352121"/>
              <a:ext cx="914400" cy="914400"/>
            </a:xfrm>
            <a:prstGeom prst="rect">
              <a:avLst/>
            </a:prstGeom>
          </p:spPr>
        </p:pic>
      </p:grpSp>
      <p:grpSp>
        <p:nvGrpSpPr>
          <p:cNvPr id="40" name="Group 39">
            <a:extLst>
              <a:ext uri="{FF2B5EF4-FFF2-40B4-BE49-F238E27FC236}">
                <a16:creationId xmlns:a16="http://schemas.microsoft.com/office/drawing/2014/main" id="{FAFC04C2-8EEB-AA4F-8D2C-87CB51E94B43}"/>
              </a:ext>
            </a:extLst>
          </p:cNvPr>
          <p:cNvGrpSpPr/>
          <p:nvPr/>
        </p:nvGrpSpPr>
        <p:grpSpPr>
          <a:xfrm>
            <a:off x="9412155" y="1641520"/>
            <a:ext cx="1371600" cy="1371600"/>
            <a:chOff x="9353085" y="2109570"/>
            <a:chExt cx="1371600" cy="1371600"/>
          </a:xfrm>
        </p:grpSpPr>
        <p:grpSp>
          <p:nvGrpSpPr>
            <p:cNvPr id="23" name="Group 22">
              <a:extLst>
                <a:ext uri="{FF2B5EF4-FFF2-40B4-BE49-F238E27FC236}">
                  <a16:creationId xmlns:a16="http://schemas.microsoft.com/office/drawing/2014/main" id="{B6D7D1E6-85A1-C740-A545-6FFB6624A4F0}"/>
                </a:ext>
              </a:extLst>
            </p:cNvPr>
            <p:cNvGrpSpPr/>
            <p:nvPr/>
          </p:nvGrpSpPr>
          <p:grpSpPr>
            <a:xfrm>
              <a:off x="9353085" y="2109570"/>
              <a:ext cx="1371600" cy="1371600"/>
              <a:chOff x="9494605" y="2109570"/>
              <a:chExt cx="1371600" cy="1371600"/>
            </a:xfrm>
            <a:solidFill>
              <a:schemeClr val="bg1"/>
            </a:solidFill>
          </p:grpSpPr>
          <p:sp>
            <p:nvSpPr>
              <p:cNvPr id="24" name="Oval 23">
                <a:extLst>
                  <a:ext uri="{FF2B5EF4-FFF2-40B4-BE49-F238E27FC236}">
                    <a16:creationId xmlns:a16="http://schemas.microsoft.com/office/drawing/2014/main" id="{1FE821B4-65C4-5146-AF00-EEF9CC9585D4}"/>
                  </a:ext>
                </a:extLst>
              </p:cNvPr>
              <p:cNvSpPr/>
              <p:nvPr/>
            </p:nvSpPr>
            <p:spPr bwMode="auto">
              <a:xfrm>
                <a:off x="9494605" y="2109570"/>
                <a:ext cx="1371600" cy="1371600"/>
              </a:xfrm>
              <a:prstGeom prst="ellipse">
                <a:avLst/>
              </a:prstGeom>
              <a:grpFill/>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125" descr="shield, lock">
                <a:extLst>
                  <a:ext uri="{FF2B5EF4-FFF2-40B4-BE49-F238E27FC236}">
                    <a16:creationId xmlns:a16="http://schemas.microsoft.com/office/drawing/2014/main" id="{1CC5AE89-9CEA-2741-93EC-CB776EF19EA7}"/>
                  </a:ext>
                </a:extLst>
              </p:cNvPr>
              <p:cNvGrpSpPr>
                <a:grpSpLocks noChangeAspect="1"/>
              </p:cNvGrpSpPr>
              <p:nvPr/>
            </p:nvGrpSpPr>
            <p:grpSpPr bwMode="auto">
              <a:xfrm>
                <a:off x="9766069" y="2382431"/>
                <a:ext cx="828674" cy="825880"/>
                <a:chOff x="2224" y="3045"/>
                <a:chExt cx="297" cy="296"/>
              </a:xfrm>
              <a:grpFill/>
            </p:grpSpPr>
            <p:sp>
              <p:nvSpPr>
                <p:cNvPr id="26" name="AutoShape 124">
                  <a:extLst>
                    <a:ext uri="{FF2B5EF4-FFF2-40B4-BE49-F238E27FC236}">
                      <a16:creationId xmlns:a16="http://schemas.microsoft.com/office/drawing/2014/main" id="{3F7B6D30-93D5-5445-96F3-1829FDF9470B}"/>
                    </a:ext>
                  </a:extLst>
                </p:cNvPr>
                <p:cNvSpPr>
                  <a:spLocks noChangeAspect="1" noChangeArrowheads="1" noTextEdit="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27">
                  <a:extLst>
                    <a:ext uri="{FF2B5EF4-FFF2-40B4-BE49-F238E27FC236}">
                      <a16:creationId xmlns:a16="http://schemas.microsoft.com/office/drawing/2014/main" id="{BBE1C389-5146-D744-8F92-B3D660954B8D}"/>
                    </a:ext>
                  </a:extLst>
                </p:cNvPr>
                <p:cNvSpPr>
                  <a:spLocks noChangeArrowheads="1"/>
                </p:cNvSpPr>
                <p:nvPr/>
              </p:nvSpPr>
              <p:spPr bwMode="auto">
                <a:xfrm>
                  <a:off x="2224" y="3045"/>
                  <a:ext cx="297" cy="29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29">
                  <a:extLst>
                    <a:ext uri="{FF2B5EF4-FFF2-40B4-BE49-F238E27FC236}">
                      <a16:creationId xmlns:a16="http://schemas.microsoft.com/office/drawing/2014/main" id="{820F3E6B-5207-FA40-BE41-8E27800FC782}"/>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37" name="Graphic 36">
              <a:extLst>
                <a:ext uri="{FF2B5EF4-FFF2-40B4-BE49-F238E27FC236}">
                  <a16:creationId xmlns:a16="http://schemas.microsoft.com/office/drawing/2014/main" id="{92B9A86E-A79B-244B-973E-7609472762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91036" y="2345506"/>
              <a:ext cx="914400" cy="914400"/>
            </a:xfrm>
            <a:prstGeom prst="rect">
              <a:avLst/>
            </a:prstGeom>
          </p:spPr>
        </p:pic>
      </p:grpSp>
    </p:spTree>
    <p:extLst>
      <p:ext uri="{BB962C8B-B14F-4D97-AF65-F5344CB8AC3E}">
        <p14:creationId xmlns:p14="http://schemas.microsoft.com/office/powerpoint/2010/main" val="758404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2.29167E-6 0.04491 L -2.29167E-6 0.00023 " pathEditMode="relative" rAng="0" ptsTypes="AA">
                                      <p:cBhvr>
                                        <p:cTn id="9" dur="500" fill="hold"/>
                                        <p:tgtEl>
                                          <p:spTgt spid="5"/>
                                        </p:tgtEl>
                                        <p:attrNameLst>
                                          <p:attrName>ppt_x</p:attrName>
                                          <p:attrName>ppt_y</p:attrName>
                                        </p:attrNameLst>
                                      </p:cBhvr>
                                      <p:rCtr x="0" y="-2245"/>
                                    </p:animMotion>
                                  </p:childTnLst>
                                </p:cTn>
                              </p:par>
                              <p:par>
                                <p:cTn id="10" presetID="10" presetClass="entr" presetSubtype="0" fill="hold" grpId="0" nodeType="withEffect">
                                  <p:stCondLst>
                                    <p:cond delay="7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750"/>
                                  </p:stCondLst>
                                  <p:childTnLst>
                                    <p:animMotion origin="layout" path="M -4.16667E-7 0.04491 L -4.16667E-7 0.00023 " pathEditMode="relative" rAng="0" ptsTypes="AA">
                                      <p:cBhvr>
                                        <p:cTn id="14" dur="500" fill="hold"/>
                                        <p:tgtEl>
                                          <p:spTgt spid="6"/>
                                        </p:tgtEl>
                                        <p:attrNameLst>
                                          <p:attrName>ppt_x</p:attrName>
                                          <p:attrName>ppt_y</p:attrName>
                                        </p:attrNameLst>
                                      </p:cBhvr>
                                      <p:rCtr x="0" y="-2245"/>
                                    </p:animMotion>
                                  </p:childTnLst>
                                </p:cTn>
                              </p:par>
                              <p:par>
                                <p:cTn id="15" presetID="10" presetClass="entr" presetSubtype="0" fill="hold" grpId="0" nodeType="withEffect">
                                  <p:stCondLst>
                                    <p:cond delay="10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0"/>
                                  </p:stCondLst>
                                  <p:childTnLst>
                                    <p:animMotion origin="layout" path="M 3.54167E-6 0.04491 L 3.54167E-6 0.00023 " pathEditMode="relative" rAng="0" ptsTypes="AA">
                                      <p:cBhvr>
                                        <p:cTn id="19" dur="500" fill="hold"/>
                                        <p:tgtEl>
                                          <p:spTgt spid="7"/>
                                        </p:tgtEl>
                                        <p:attrNameLst>
                                          <p:attrName>ppt_x</p:attrName>
                                          <p:attrName>ppt_y</p:attrName>
                                        </p:attrNameLst>
                                      </p:cBhvr>
                                      <p:rCtr x="0" y="-2245"/>
                                    </p:animMotion>
                                  </p:childTnLst>
                                </p:cTn>
                              </p:par>
                              <p:par>
                                <p:cTn id="20" presetID="2" presetClass="entr" presetSubtype="4" decel="100000" fill="hold" grpId="0" nodeType="withEffect">
                                  <p:stCondLst>
                                    <p:cond delay="125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1+#ppt_h/2"/>
                                          </p:val>
                                        </p:tav>
                                        <p:tav tm="100000">
                                          <p:val>
                                            <p:strVal val="#ppt_y"/>
                                          </p:val>
                                        </p:tav>
                                      </p:tavLst>
                                    </p:anim>
                                  </p:childTnLst>
                                </p:cTn>
                              </p:par>
                              <p:par>
                                <p:cTn id="24" presetID="16" presetClass="entr" presetSubtype="21" fill="hold" grpId="0" nodeType="withEffect">
                                  <p:stCondLst>
                                    <p:cond delay="1500"/>
                                  </p:stCondLst>
                                  <p:childTnLst>
                                    <p:set>
                                      <p:cBhvr>
                                        <p:cTn id="25" dur="1" fill="hold">
                                          <p:stCondLst>
                                            <p:cond delay="0"/>
                                          </p:stCondLst>
                                        </p:cTn>
                                        <p:tgtEl>
                                          <p:spTgt spid="4"/>
                                        </p:tgtEl>
                                        <p:attrNameLst>
                                          <p:attrName>style.visibility</p:attrName>
                                        </p:attrNameLst>
                                      </p:cBhvr>
                                      <p:to>
                                        <p:strVal val="visible"/>
                                      </p:to>
                                    </p:set>
                                    <p:animEffect transition="in" filter="barn(inVertical)">
                                      <p:cBhvr>
                                        <p:cTn id="26" dur="500"/>
                                        <p:tgtEl>
                                          <p:spTgt spid="4"/>
                                        </p:tgtEl>
                                      </p:cBhvr>
                                    </p:animEffect>
                                  </p:childTnLst>
                                </p:cTn>
                              </p:par>
                              <p:par>
                                <p:cTn id="27" presetID="1" presetClass="entr" presetSubtype="0" fill="hold" nodeType="withEffect">
                                  <p:stCondLst>
                                    <p:cond delay="500"/>
                                  </p:stCondLst>
                                  <p:childTnLst>
                                    <p:set>
                                      <p:cBhvr>
                                        <p:cTn id="28" dur="1" fill="hold">
                                          <p:stCondLst>
                                            <p:cond delay="0"/>
                                          </p:stCondLst>
                                        </p:cTn>
                                        <p:tgtEl>
                                          <p:spTgt spid="38"/>
                                        </p:tgtEl>
                                        <p:attrNameLst>
                                          <p:attrName>style.visibility</p:attrName>
                                        </p:attrNameLst>
                                      </p:cBhvr>
                                      <p:to>
                                        <p:strVal val="visible"/>
                                      </p:to>
                                    </p:set>
                                  </p:childTnLst>
                                </p:cTn>
                              </p:par>
                              <p:par>
                                <p:cTn id="29" presetID="6" presetClass="emph" presetSubtype="0" accel="50000" autoRev="1" fill="hold" nodeType="withEffect">
                                  <p:stCondLst>
                                    <p:cond delay="0"/>
                                  </p:stCondLst>
                                  <p:childTnLst>
                                    <p:animScale>
                                      <p:cBhvr>
                                        <p:cTn id="30" dur="500" fill="hold"/>
                                        <p:tgtEl>
                                          <p:spTgt spid="38"/>
                                        </p:tgtEl>
                                      </p:cBhvr>
                                      <p:by x="0" y="0"/>
                                    </p:animScale>
                                  </p:childTnLst>
                                </p:cTn>
                              </p:par>
                              <p:par>
                                <p:cTn id="31" presetID="1" presetClass="entr" presetSubtype="0" fill="hold" nodeType="withEffect">
                                  <p:stCondLst>
                                    <p:cond delay="750"/>
                                  </p:stCondLst>
                                  <p:childTnLst>
                                    <p:set>
                                      <p:cBhvr>
                                        <p:cTn id="32" dur="1" fill="hold">
                                          <p:stCondLst>
                                            <p:cond delay="0"/>
                                          </p:stCondLst>
                                        </p:cTn>
                                        <p:tgtEl>
                                          <p:spTgt spid="39"/>
                                        </p:tgtEl>
                                        <p:attrNameLst>
                                          <p:attrName>style.visibility</p:attrName>
                                        </p:attrNameLst>
                                      </p:cBhvr>
                                      <p:to>
                                        <p:strVal val="visible"/>
                                      </p:to>
                                    </p:set>
                                  </p:childTnLst>
                                </p:cTn>
                              </p:par>
                              <p:par>
                                <p:cTn id="33" presetID="6" presetClass="emph" presetSubtype="0" accel="50000" autoRev="1" fill="hold" nodeType="withEffect">
                                  <p:stCondLst>
                                    <p:cond delay="0"/>
                                  </p:stCondLst>
                                  <p:childTnLst>
                                    <p:animScale>
                                      <p:cBhvr>
                                        <p:cTn id="34" dur="500" fill="hold"/>
                                        <p:tgtEl>
                                          <p:spTgt spid="39"/>
                                        </p:tgtEl>
                                      </p:cBhvr>
                                      <p:by x="0" y="0"/>
                                    </p:animScale>
                                  </p:childTnLst>
                                </p:cTn>
                              </p:par>
                              <p:par>
                                <p:cTn id="35" presetID="1" presetClass="entr" presetSubtype="0" fill="hold" nodeType="withEffect">
                                  <p:stCondLst>
                                    <p:cond delay="1000"/>
                                  </p:stCondLst>
                                  <p:childTnLst>
                                    <p:set>
                                      <p:cBhvr>
                                        <p:cTn id="36" dur="1" fill="hold">
                                          <p:stCondLst>
                                            <p:cond delay="0"/>
                                          </p:stCondLst>
                                        </p:cTn>
                                        <p:tgtEl>
                                          <p:spTgt spid="40"/>
                                        </p:tgtEl>
                                        <p:attrNameLst>
                                          <p:attrName>style.visibility</p:attrName>
                                        </p:attrNameLst>
                                      </p:cBhvr>
                                      <p:to>
                                        <p:strVal val="visible"/>
                                      </p:to>
                                    </p:set>
                                  </p:childTnLst>
                                </p:cTn>
                              </p:par>
                              <p:par>
                                <p:cTn id="37" presetID="6" presetClass="emph" presetSubtype="0" accel="50000" autoRev="1" fill="hold" nodeType="withEffect">
                                  <p:stCondLst>
                                    <p:cond delay="0"/>
                                  </p:stCondLst>
                                  <p:childTnLst>
                                    <p:animScale>
                                      <p:cBhvr>
                                        <p:cTn id="38" dur="500" fill="hold"/>
                                        <p:tgtEl>
                                          <p:spTgt spid="40"/>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p:bldP spid="6" grpId="1"/>
      <p:bldP spid="7" grpId="0"/>
      <p:bldP spid="7" grpId="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914A428-C753-4900-B58A-994C6ED9667B}"/>
              </a:ext>
            </a:extLst>
          </p:cNvPr>
          <p:cNvSpPr/>
          <p:nvPr/>
        </p:nvSpPr>
        <p:spPr bwMode="auto">
          <a:xfrm>
            <a:off x="0" y="1193265"/>
            <a:ext cx="12192000" cy="5664735"/>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3A6881E-4F69-4C2F-92DD-23ACA1DB200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842811" y="1263340"/>
            <a:ext cx="6172235" cy="3587612"/>
          </a:xfrm>
          <a:prstGeom prst="rect">
            <a:avLst/>
          </a:prstGeom>
          <a:ln>
            <a:noFill/>
          </a:ln>
        </p:spPr>
      </p:pic>
      <p:sp>
        <p:nvSpPr>
          <p:cNvPr id="8" name="Title 7">
            <a:extLst>
              <a:ext uri="{FF2B5EF4-FFF2-40B4-BE49-F238E27FC236}">
                <a16:creationId xmlns:a16="http://schemas.microsoft.com/office/drawing/2014/main" id="{43F8F8F0-D14A-004A-8074-522B1AD14EF7}"/>
              </a:ext>
            </a:extLst>
          </p:cNvPr>
          <p:cNvSpPr>
            <a:spLocks noGrp="1"/>
          </p:cNvSpPr>
          <p:nvPr>
            <p:ph type="title"/>
          </p:nvPr>
        </p:nvSpPr>
        <p:spPr/>
        <p:txBody>
          <a:bodyPr/>
          <a:lstStyle/>
          <a:p>
            <a:r>
              <a:rPr lang="en-US"/>
              <a:t>Connecting at the point of care</a:t>
            </a:r>
          </a:p>
        </p:txBody>
      </p:sp>
      <p:sp>
        <p:nvSpPr>
          <p:cNvPr id="6" name="Rectangle 5">
            <a:extLst>
              <a:ext uri="{FF2B5EF4-FFF2-40B4-BE49-F238E27FC236}">
                <a16:creationId xmlns:a16="http://schemas.microsoft.com/office/drawing/2014/main" id="{9CDC5A94-D3C8-2842-A7AE-8D18248723AD}"/>
              </a:ext>
            </a:extLst>
          </p:cNvPr>
          <p:cNvSpPr/>
          <p:nvPr/>
        </p:nvSpPr>
        <p:spPr>
          <a:xfrm>
            <a:off x="4366268" y="5043959"/>
            <a:ext cx="3609553"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New systems of engagement – clinician apps, patient apps</a:t>
            </a:r>
          </a:p>
        </p:txBody>
      </p:sp>
      <p:sp>
        <p:nvSpPr>
          <p:cNvPr id="7" name="Rectangle 6">
            <a:extLst>
              <a:ext uri="{FF2B5EF4-FFF2-40B4-BE49-F238E27FC236}">
                <a16:creationId xmlns:a16="http://schemas.microsoft.com/office/drawing/2014/main" id="{30C08339-E23D-9540-ABC0-E5FB663B520C}"/>
              </a:ext>
            </a:extLst>
          </p:cNvPr>
          <p:cNvSpPr/>
          <p:nvPr/>
        </p:nvSpPr>
        <p:spPr>
          <a:xfrm>
            <a:off x="8539709" y="5043959"/>
            <a:ext cx="3200400" cy="1371600"/>
          </a:xfrm>
          <a:prstGeom prst="rect">
            <a:avLst/>
          </a:prstGeom>
        </p:spPr>
        <p:txBody>
          <a:bodyPr wrap="square">
            <a:noAutofit/>
          </a:bodyPr>
          <a:lstStyle/>
          <a:p>
            <a:pPr marL="6350" lvl="0" indent="-6350" algn="ctr">
              <a:spcAft>
                <a:spcPts val="600"/>
              </a:spcAft>
              <a:defRPr/>
            </a:pPr>
            <a:r>
              <a:rPr lang="en-US" sz="2400" kern="0">
                <a:cs typeface="Segoe UI Light" panose="020B0502040204020203" pitchFamily="34" charset="0"/>
              </a:rPr>
              <a:t>Research and startup projects (e.g. </a:t>
            </a:r>
            <a:r>
              <a:rPr lang="en-US" sz="2400" kern="0" err="1">
                <a:cs typeface="Segoe UI Light" panose="020B0502040204020203" pitchFamily="34" charset="0"/>
              </a:rPr>
              <a:t>IoMT</a:t>
            </a:r>
            <a:r>
              <a:rPr lang="en-US" sz="2400" kern="0">
                <a:cs typeface="Segoe UI Light" panose="020B0502040204020203" pitchFamily="34" charset="0"/>
              </a:rPr>
              <a:t>)</a:t>
            </a:r>
          </a:p>
        </p:txBody>
      </p:sp>
      <p:sp>
        <p:nvSpPr>
          <p:cNvPr id="10" name="Rectangle 9">
            <a:extLst>
              <a:ext uri="{FF2B5EF4-FFF2-40B4-BE49-F238E27FC236}">
                <a16:creationId xmlns:a16="http://schemas.microsoft.com/office/drawing/2014/main" id="{C21396D1-406F-3F44-9C58-35F4502D1BC8}"/>
              </a:ext>
            </a:extLst>
          </p:cNvPr>
          <p:cNvSpPr/>
          <p:nvPr/>
        </p:nvSpPr>
        <p:spPr>
          <a:xfrm>
            <a:off x="601980" y="5059916"/>
            <a:ext cx="3200400" cy="1371600"/>
          </a:xfrm>
          <a:prstGeom prst="rect">
            <a:avLst/>
          </a:prstGeom>
        </p:spPr>
        <p:txBody>
          <a:bodyPr wrap="square">
            <a:noAutofit/>
          </a:bodyPr>
          <a:lstStyle/>
          <a:p>
            <a:pPr marL="6350" lvl="0" indent="-6350" algn="ctr">
              <a:spcAft>
                <a:spcPts val="600"/>
              </a:spcAft>
              <a:defRPr/>
            </a:pPr>
            <a:r>
              <a:rPr lang="en-US" sz="2400" kern="0" dirty="0">
                <a:cs typeface="Segoe UI Light" panose="020B0502040204020203" pitchFamily="34" charset="0"/>
              </a:rPr>
              <a:t>Health system interoperability</a:t>
            </a:r>
          </a:p>
        </p:txBody>
      </p:sp>
    </p:spTree>
    <p:extLst>
      <p:ext uri="{BB962C8B-B14F-4D97-AF65-F5344CB8AC3E}">
        <p14:creationId xmlns:p14="http://schemas.microsoft.com/office/powerpoint/2010/main" val="3918299849"/>
      </p:ext>
    </p:extLst>
  </p:cSld>
  <p:clrMapOvr>
    <a:masterClrMapping/>
  </p:clrMapOvr>
  <p:transition>
    <p:fade/>
  </p:transition>
</p:sld>
</file>

<file path=ppt/theme/theme1.xml><?xml version="1.0" encoding="utf-8"?>
<a:theme xmlns:a="http://schemas.openxmlformats.org/drawingml/2006/main" name="WHITE TEMPLATE">
  <a:themeElements>
    <a:clrScheme name="Azure for Health">
      <a:dk1>
        <a:srgbClr val="505050"/>
      </a:dk1>
      <a:lt1>
        <a:srgbClr val="FFFFFF"/>
      </a:lt1>
      <a:dk2>
        <a:srgbClr val="0078D3"/>
      </a:dk2>
      <a:lt2>
        <a:srgbClr val="50E6FF"/>
      </a:lt2>
      <a:accent1>
        <a:srgbClr val="757579"/>
      </a:accent1>
      <a:accent2>
        <a:srgbClr val="EBEBEB"/>
      </a:accent2>
      <a:accent3>
        <a:srgbClr val="00000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430E3C2BED8E4EBEA0EBD5FD86549B" ma:contentTypeVersion="7" ma:contentTypeDescription="Create a new document." ma:contentTypeScope="" ma:versionID="4b01f1e147d11975b403558c8c8d8915">
  <xsd:schema xmlns:xsd="http://www.w3.org/2001/XMLSchema" xmlns:xs="http://www.w3.org/2001/XMLSchema" xmlns:p="http://schemas.microsoft.com/office/2006/metadata/properties" xmlns:ns2="655b1f60-57a9-4a11-8b53-c3c6528765a2" xmlns:ns3="2cfd3d28-6017-445c-9b27-a2d204dc93d8" targetNamespace="http://schemas.microsoft.com/office/2006/metadata/properties" ma:root="true" ma:fieldsID="50d1f594be50b33d78a28e43a0660d10" ns2:_="" ns3:_="">
    <xsd:import namespace="655b1f60-57a9-4a11-8b53-c3c6528765a2"/>
    <xsd:import namespace="2cfd3d28-6017-445c-9b27-a2d204dc93d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b1f60-57a9-4a11-8b53-c3c6528765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fd3d28-6017-445c-9b27-a2d204dc93d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cfd3d28-6017-445c-9b27-a2d204dc93d8">
      <UserInfo>
        <DisplayName>Ana Casillas</DisplayName>
        <AccountId>325</AccountId>
        <AccountType/>
      </UserInfo>
      <UserInfo>
        <DisplayName>Claudia Medrano</DisplayName>
        <AccountId>326</AccountId>
        <AccountType/>
      </UserInfo>
      <UserInfo>
        <DisplayName>Marco Uribe</DisplayName>
        <AccountId>327</AccountId>
        <AccountType/>
      </UserInfo>
      <UserInfo>
        <DisplayName>Rodolfo Flores Cerda</DisplayName>
        <AccountId>328</AccountId>
        <AccountType/>
      </UserInfo>
      <UserInfo>
        <DisplayName>Francisco Castellanos Temblador</DisplayName>
        <AccountId>329</AccountId>
        <AccountType/>
      </UserInfo>
    </SharedWithUsers>
  </documentManagement>
</p:properties>
</file>

<file path=customXml/itemProps1.xml><?xml version="1.0" encoding="utf-8"?>
<ds:datastoreItem xmlns:ds="http://schemas.openxmlformats.org/officeDocument/2006/customXml" ds:itemID="{A8DB5469-8D9C-4CEE-AE9F-956E5888A5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b1f60-57a9-4a11-8b53-c3c6528765a2"/>
    <ds:schemaRef ds:uri="2cfd3d28-6017-445c-9b27-a2d204dc93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918461-1139-4614-A26F-FACF6F900897}">
  <ds:schemaRefs>
    <ds:schemaRef ds:uri="http://schemas.microsoft.com/sharepoint/v3/contenttype/forms"/>
  </ds:schemaRefs>
</ds:datastoreItem>
</file>

<file path=customXml/itemProps3.xml><?xml version="1.0" encoding="utf-8"?>
<ds:datastoreItem xmlns:ds="http://schemas.openxmlformats.org/officeDocument/2006/customXml" ds:itemID="{667EF424-72CC-407A-B5C8-85849543F9F8}">
  <ds:schemaRefs>
    <ds:schemaRef ds:uri="http://schemas.microsoft.com/office/2006/documentManagement/types"/>
    <ds:schemaRef ds:uri="http://purl.org/dc/terms/"/>
    <ds:schemaRef ds:uri="http://www.w3.org/XML/1998/namespace"/>
    <ds:schemaRef ds:uri="http://schemas.microsoft.com/office/infopath/2007/PartnerControls"/>
    <ds:schemaRef ds:uri="http://purl.org/dc/dcmitype/"/>
    <ds:schemaRef ds:uri="http://schemas.openxmlformats.org/package/2006/metadata/core-properties"/>
    <ds:schemaRef ds:uri="2cfd3d28-6017-445c-9b27-a2d204dc93d8"/>
    <ds:schemaRef ds:uri="655b1f60-57a9-4a11-8b53-c3c6528765a2"/>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34</TotalTime>
  <Words>3463</Words>
  <Application>Microsoft Office PowerPoint</Application>
  <PresentationFormat>Widescreen</PresentationFormat>
  <Paragraphs>402</Paragraphs>
  <Slides>26</Slides>
  <Notes>22</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26</vt:i4>
      </vt:variant>
    </vt:vector>
  </HeadingPairs>
  <TitlesOfParts>
    <vt:vector size="38" baseType="lpstr">
      <vt:lpstr>Arial</vt:lpstr>
      <vt:lpstr>Calibri</vt:lpstr>
      <vt:lpstr>Consolas</vt:lpstr>
      <vt:lpstr>JACKPORT COLLEGE NCV</vt:lpstr>
      <vt:lpstr>Segoe UI</vt:lpstr>
      <vt:lpstr>Segoe UI Light</vt:lpstr>
      <vt:lpstr>Segoe UI Semibold</vt:lpstr>
      <vt:lpstr>Segoe UI Semilight</vt:lpstr>
      <vt:lpstr>Wingdings</vt:lpstr>
      <vt:lpstr>WHITE TEMPLATE</vt:lpstr>
      <vt:lpstr>Dynamics 365</vt:lpstr>
      <vt:lpstr>1_White Template</vt:lpstr>
      <vt:lpstr>FHIR Powered Healthcare</vt:lpstr>
      <vt:lpstr>Kick Off Agenda</vt:lpstr>
      <vt:lpstr>Objectives</vt:lpstr>
      <vt:lpstr>Challenge #1 Extract and load FHIR synthetic medical data</vt:lpstr>
      <vt:lpstr>Enabling Healthcare Solutions in Azure</vt:lpstr>
      <vt:lpstr>Modern Healthcare Solutions Face New Challenges</vt:lpstr>
      <vt:lpstr>Unblock healthcare innovation with health data interoperability</vt:lpstr>
      <vt:lpstr>Enabling Interoperability of Health Data</vt:lpstr>
      <vt:lpstr>Connecting at the point of care</vt:lpstr>
      <vt:lpstr>Enabling Healthcare Solutions in Azure</vt:lpstr>
      <vt:lpstr>Two offerings to meet your needs</vt:lpstr>
      <vt:lpstr>Cloud Models</vt:lpstr>
      <vt:lpstr>PowerPoint Presentation</vt:lpstr>
      <vt:lpstr>PowerPoint Presentation</vt:lpstr>
      <vt:lpstr>Health Data Interop Enabled by FHIR </vt:lpstr>
      <vt:lpstr>WTH – FHIR Powered Healthcare Challenges Overview of FHIR and References Architectures</vt:lpstr>
      <vt:lpstr>Challenge #0 Pre-requisites – Ready, Set, GO!</vt:lpstr>
      <vt:lpstr>Challenge #2 Extract, transform and load HL7 medical data</vt:lpstr>
      <vt:lpstr>Challenge #3 Extract, transform and load C-CDA medical data</vt:lpstr>
      <vt:lpstr>Challenge #4 Connect to FHIR Server and read FHIR data through a JavaScript app</vt:lpstr>
      <vt:lpstr>Challenge #5 Explore FHIR medical records through FHIR Dashboard and SMART on FHIR apps</vt:lpstr>
      <vt:lpstr>Challenge #6 Create a new Single Page App (SPA) for patient search</vt:lpstr>
      <vt:lpstr>Challenge #7 Bulk export, anonymize and store FHIR data into Data Lake</vt:lpstr>
      <vt:lpstr>Challenge #8 Stream IoMT Device data into FHIR from IoT Central</vt:lpstr>
      <vt:lpstr>Challenge #9 Analyze and Visualize FHIR data using PowerBI</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FHIR Powered Healthcare</dc:title>
  <dc:creator>Richard Liang</dc:creator>
  <cp:lastModifiedBy>Aruna Ranganathan</cp:lastModifiedBy>
  <cp:revision>3</cp:revision>
  <dcterms:created xsi:type="dcterms:W3CDTF">2021-01-04T23:42:18Z</dcterms:created>
  <dcterms:modified xsi:type="dcterms:W3CDTF">2021-01-27T16:42:08Z</dcterms:modified>
</cp:coreProperties>
</file>